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Никита Кузьмин" initials="НК" lastIdx="1" clrIdx="0">
    <p:extLst>
      <p:ext uri="{19B8F6BF-5375-455C-9EA6-DF929625EA0E}">
        <p15:presenceInfo xmlns:p15="http://schemas.microsoft.com/office/powerpoint/2012/main" userId="54a5dacd0cac984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ru-RU"/>
              <a:t>Образец заголовка</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1F15603C-D5A8-4899-88D9-FF8C8F8A3F9B}" type="datetimeFigureOut">
              <a:rPr lang="ru-RU" smtClean="0"/>
              <a:t>15.05.2020</a:t>
            </a:fld>
            <a:endParaRPr lang="ru-RU"/>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ru-RU"/>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65E7AEA4-6FF1-494B-A8F7-F7A50D8386B1}" type="slidenum">
              <a:rPr lang="ru-RU" smtClean="0"/>
              <a:t>‹#›</a:t>
            </a:fld>
            <a:endParaRPr lang="ru-RU"/>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26979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F15603C-D5A8-4899-88D9-FF8C8F8A3F9B}" type="datetimeFigureOut">
              <a:rPr lang="ru-RU" smtClean="0"/>
              <a:t>15.05.2020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5E7AEA4-6FF1-494B-A8F7-F7A50D8386B1}" type="slidenum">
              <a:rPr lang="ru-RU" smtClean="0"/>
              <a:t>‹#›</a:t>
            </a:fld>
            <a:endParaRPr lang="ru-RU"/>
          </a:p>
        </p:txBody>
      </p:sp>
    </p:spTree>
    <p:extLst>
      <p:ext uri="{BB962C8B-B14F-4D97-AF65-F5344CB8AC3E}">
        <p14:creationId xmlns:p14="http://schemas.microsoft.com/office/powerpoint/2010/main" val="1406765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F15603C-D5A8-4899-88D9-FF8C8F8A3F9B}" type="datetimeFigureOut">
              <a:rPr lang="ru-RU" smtClean="0"/>
              <a:t>15.05.2020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5E7AEA4-6FF1-494B-A8F7-F7A50D8386B1}" type="slidenum">
              <a:rPr lang="ru-RU" smtClean="0"/>
              <a:t>‹#›</a:t>
            </a:fld>
            <a:endParaRPr lang="ru-RU"/>
          </a:p>
        </p:txBody>
      </p:sp>
    </p:spTree>
    <p:extLst>
      <p:ext uri="{BB962C8B-B14F-4D97-AF65-F5344CB8AC3E}">
        <p14:creationId xmlns:p14="http://schemas.microsoft.com/office/powerpoint/2010/main" val="3867041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F15603C-D5A8-4899-88D9-FF8C8F8A3F9B}" type="datetimeFigureOut">
              <a:rPr lang="ru-RU" smtClean="0"/>
              <a:t>15.05.2020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5E7AEA4-6FF1-494B-A8F7-F7A50D8386B1}" type="slidenum">
              <a:rPr lang="ru-RU" smtClean="0"/>
              <a:t>‹#›</a:t>
            </a:fld>
            <a:endParaRPr lang="ru-RU"/>
          </a:p>
        </p:txBody>
      </p:sp>
    </p:spTree>
    <p:extLst>
      <p:ext uri="{BB962C8B-B14F-4D97-AF65-F5344CB8AC3E}">
        <p14:creationId xmlns:p14="http://schemas.microsoft.com/office/powerpoint/2010/main" val="67949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ru-RU"/>
              <a:t>Образец заголовка</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F15603C-D5A8-4899-88D9-FF8C8F8A3F9B}" type="datetimeFigureOut">
              <a:rPr lang="ru-RU" smtClean="0"/>
              <a:t>15.05.2020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5E7AEA4-6FF1-494B-A8F7-F7A50D8386B1}" type="slidenum">
              <a:rPr lang="ru-RU" smtClean="0"/>
              <a:t>‹#›</a:t>
            </a:fld>
            <a:endParaRPr lang="ru-RU"/>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8689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1F15603C-D5A8-4899-88D9-FF8C8F8A3F9B}" type="datetimeFigureOut">
              <a:rPr lang="ru-RU" smtClean="0"/>
              <a:t>15.05.2020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5E7AEA4-6FF1-494B-A8F7-F7A50D8386B1}" type="slidenum">
              <a:rPr lang="ru-RU" smtClean="0"/>
              <a:t>‹#›</a:t>
            </a:fld>
            <a:endParaRPr lang="ru-RU"/>
          </a:p>
        </p:txBody>
      </p:sp>
    </p:spTree>
    <p:extLst>
      <p:ext uri="{BB962C8B-B14F-4D97-AF65-F5344CB8AC3E}">
        <p14:creationId xmlns:p14="http://schemas.microsoft.com/office/powerpoint/2010/main" val="3022807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1F15603C-D5A8-4899-88D9-FF8C8F8A3F9B}" type="datetimeFigureOut">
              <a:rPr lang="ru-RU" smtClean="0"/>
              <a:t>15.05.2020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5E7AEA4-6FF1-494B-A8F7-F7A50D8386B1}" type="slidenum">
              <a:rPr lang="ru-RU" smtClean="0"/>
              <a:t>‹#›</a:t>
            </a:fld>
            <a:endParaRPr lang="ru-RU"/>
          </a:p>
        </p:txBody>
      </p:sp>
    </p:spTree>
    <p:extLst>
      <p:ext uri="{BB962C8B-B14F-4D97-AF65-F5344CB8AC3E}">
        <p14:creationId xmlns:p14="http://schemas.microsoft.com/office/powerpoint/2010/main" val="39883969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1F15603C-D5A8-4899-88D9-FF8C8F8A3F9B}" type="datetimeFigureOut">
              <a:rPr lang="ru-RU" smtClean="0"/>
              <a:t>15.05.2020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5E7AEA4-6FF1-494B-A8F7-F7A50D8386B1}" type="slidenum">
              <a:rPr lang="ru-RU" smtClean="0"/>
              <a:t>‹#›</a:t>
            </a:fld>
            <a:endParaRPr lang="ru-RU"/>
          </a:p>
        </p:txBody>
      </p:sp>
    </p:spTree>
    <p:extLst>
      <p:ext uri="{BB962C8B-B14F-4D97-AF65-F5344CB8AC3E}">
        <p14:creationId xmlns:p14="http://schemas.microsoft.com/office/powerpoint/2010/main" val="3690495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15603C-D5A8-4899-88D9-FF8C8F8A3F9B}" type="datetimeFigureOut">
              <a:rPr lang="ru-RU" smtClean="0"/>
              <a:t>15.05.2020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65E7AEA4-6FF1-494B-A8F7-F7A50D8386B1}" type="slidenum">
              <a:rPr lang="ru-RU" smtClean="0"/>
              <a:t>‹#›</a:t>
            </a:fld>
            <a:endParaRPr lang="ru-RU"/>
          </a:p>
        </p:txBody>
      </p:sp>
    </p:spTree>
    <p:extLst>
      <p:ext uri="{BB962C8B-B14F-4D97-AF65-F5344CB8AC3E}">
        <p14:creationId xmlns:p14="http://schemas.microsoft.com/office/powerpoint/2010/main" val="4197934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ru-RU"/>
              <a:t>Образец заголовка</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1F15603C-D5A8-4899-88D9-FF8C8F8A3F9B}" type="datetimeFigureOut">
              <a:rPr lang="ru-RU" smtClean="0"/>
              <a:t>15.05.2020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5E7AEA4-6FF1-494B-A8F7-F7A50D8386B1}" type="slidenum">
              <a:rPr lang="ru-RU" smtClean="0"/>
              <a:t>‹#›</a:t>
            </a:fld>
            <a:endParaRPr lang="ru-RU"/>
          </a:p>
        </p:txBody>
      </p:sp>
    </p:spTree>
    <p:extLst>
      <p:ext uri="{BB962C8B-B14F-4D97-AF65-F5344CB8AC3E}">
        <p14:creationId xmlns:p14="http://schemas.microsoft.com/office/powerpoint/2010/main" val="3094032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1F15603C-D5A8-4899-88D9-FF8C8F8A3F9B}" type="datetimeFigureOut">
              <a:rPr lang="ru-RU" smtClean="0"/>
              <a:t>15.05.2020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5E7AEA4-6FF1-494B-A8F7-F7A50D8386B1}" type="slidenum">
              <a:rPr lang="ru-RU" smtClean="0"/>
              <a:t>‹#›</a:t>
            </a:fld>
            <a:endParaRPr lang="ru-RU"/>
          </a:p>
        </p:txBody>
      </p:sp>
    </p:spTree>
    <p:extLst>
      <p:ext uri="{BB962C8B-B14F-4D97-AF65-F5344CB8AC3E}">
        <p14:creationId xmlns:p14="http://schemas.microsoft.com/office/powerpoint/2010/main" val="1872218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1F15603C-D5A8-4899-88D9-FF8C8F8A3F9B}" type="datetimeFigureOut">
              <a:rPr lang="ru-RU" smtClean="0"/>
              <a:t>15.05.2020</a:t>
            </a:fld>
            <a:endParaRPr lang="ru-RU"/>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ru-RU"/>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65E7AEA4-6FF1-494B-A8F7-F7A50D8386B1}" type="slidenum">
              <a:rPr lang="ru-RU" smtClean="0"/>
              <a:t>‹#›</a:t>
            </a:fld>
            <a:endParaRPr lang="ru-RU"/>
          </a:p>
        </p:txBody>
      </p:sp>
    </p:spTree>
    <p:extLst>
      <p:ext uri="{BB962C8B-B14F-4D97-AF65-F5344CB8AC3E}">
        <p14:creationId xmlns:p14="http://schemas.microsoft.com/office/powerpoint/2010/main" val="104162761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C1890E75-CB5C-472F-80A3-5CEAB0420AB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2962" y="0"/>
            <a:ext cx="11647504" cy="6858000"/>
          </a:xfrm>
          <a:prstGeom prst="rect">
            <a:avLst/>
          </a:prstGeom>
        </p:spPr>
      </p:pic>
      <p:sp>
        <p:nvSpPr>
          <p:cNvPr id="2" name="Заголовок 1">
            <a:extLst>
              <a:ext uri="{FF2B5EF4-FFF2-40B4-BE49-F238E27FC236}">
                <a16:creationId xmlns:a16="http://schemas.microsoft.com/office/drawing/2014/main" id="{6765A7C6-EDBB-440C-AE9B-06255F7D9640}"/>
              </a:ext>
            </a:extLst>
          </p:cNvPr>
          <p:cNvSpPr>
            <a:spLocks noGrp="1"/>
          </p:cNvSpPr>
          <p:nvPr>
            <p:ph type="ctrTitle"/>
          </p:nvPr>
        </p:nvSpPr>
        <p:spPr>
          <a:xfrm>
            <a:off x="1873186" y="2459113"/>
            <a:ext cx="7800513" cy="1317179"/>
          </a:xfrm>
        </p:spPr>
        <p:txBody>
          <a:bodyPr>
            <a:normAutofit fontScale="90000"/>
          </a:bodyPr>
          <a:lstStyle/>
          <a:p>
            <a:r>
              <a:rPr lang="ru-RU" dirty="0">
                <a:solidFill>
                  <a:srgbClr val="FF0000"/>
                </a:solidFill>
                <a:latin typeface="Book Antiqua" panose="02040602050305030304" pitchFamily="18" charset="0"/>
              </a:rPr>
              <a:t>НАВЫКИ </a:t>
            </a:r>
            <a:br>
              <a:rPr lang="ru-RU" dirty="0">
                <a:solidFill>
                  <a:srgbClr val="FF0000"/>
                </a:solidFill>
                <a:latin typeface="Book Antiqua" panose="02040602050305030304" pitchFamily="18" charset="0"/>
              </a:rPr>
            </a:br>
            <a:r>
              <a:rPr lang="ru-RU" dirty="0">
                <a:solidFill>
                  <a:srgbClr val="FF0000"/>
                </a:solidFill>
                <a:latin typeface="Book Antiqua" panose="02040602050305030304" pitchFamily="18" charset="0"/>
              </a:rPr>
              <a:t>3-Х ЛЕТНего</a:t>
            </a:r>
            <a:br>
              <a:rPr lang="ru-RU" dirty="0">
                <a:solidFill>
                  <a:srgbClr val="FF0000"/>
                </a:solidFill>
                <a:latin typeface="Book Antiqua" panose="02040602050305030304" pitchFamily="18" charset="0"/>
              </a:rPr>
            </a:br>
            <a:r>
              <a:rPr lang="ru-RU" dirty="0">
                <a:solidFill>
                  <a:srgbClr val="FF0000"/>
                </a:solidFill>
                <a:latin typeface="Book Antiqua" panose="02040602050305030304" pitchFamily="18" charset="0"/>
              </a:rPr>
              <a:t>ребёнка</a:t>
            </a:r>
          </a:p>
        </p:txBody>
      </p:sp>
    </p:spTree>
    <p:extLst>
      <p:ext uri="{BB962C8B-B14F-4D97-AF65-F5344CB8AC3E}">
        <p14:creationId xmlns:p14="http://schemas.microsoft.com/office/powerpoint/2010/main" val="20610303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4198D403-8BC0-4B7B-97E0-F96D88E543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883" y="284086"/>
            <a:ext cx="11304233" cy="6303145"/>
          </a:xfrm>
          <a:prstGeom prst="rect">
            <a:avLst/>
          </a:prstGeom>
        </p:spPr>
      </p:pic>
      <p:sp>
        <p:nvSpPr>
          <p:cNvPr id="2" name="Заголовок 1">
            <a:extLst>
              <a:ext uri="{FF2B5EF4-FFF2-40B4-BE49-F238E27FC236}">
                <a16:creationId xmlns:a16="http://schemas.microsoft.com/office/drawing/2014/main" id="{3D505610-F0C0-4238-A667-16C8EF9D004C}"/>
              </a:ext>
            </a:extLst>
          </p:cNvPr>
          <p:cNvSpPr>
            <a:spLocks noGrp="1"/>
          </p:cNvSpPr>
          <p:nvPr>
            <p:ph type="title"/>
          </p:nvPr>
        </p:nvSpPr>
        <p:spPr>
          <a:xfrm>
            <a:off x="1318037" y="556334"/>
            <a:ext cx="9875520" cy="4264241"/>
          </a:xfrm>
        </p:spPr>
        <p:txBody>
          <a:bodyPr>
            <a:normAutofit/>
          </a:bodyPr>
          <a:lstStyle/>
          <a:p>
            <a:pPr marL="457200" indent="-457200">
              <a:buFont typeface="Wingdings" panose="05000000000000000000" pitchFamily="2" charset="2"/>
              <a:buChar char="v"/>
            </a:pPr>
            <a:r>
              <a:rPr lang="ru-RU" sz="3200" b="1" dirty="0">
                <a:solidFill>
                  <a:srgbClr val="FF0000"/>
                </a:solidFill>
                <a:latin typeface="Book Antiqua" panose="02040602050305030304" pitchFamily="18" charset="0"/>
              </a:rPr>
              <a:t>Совет родителям:</a:t>
            </a:r>
            <a:r>
              <a:rPr lang="ru-RU" sz="3200" dirty="0">
                <a:solidFill>
                  <a:srgbClr val="FF0000"/>
                </a:solidFill>
                <a:latin typeface="Book Antiqua" panose="02040602050305030304" pitchFamily="18" charset="0"/>
              </a:rPr>
              <a:t> гуляйте с трехлеткой побольше, ему может не хватать свежего воздуха и активности в стенах дома. Если до трех лет малыш не научился плавать и не знаком с бассейном — время пришло. Чем больше кроха активничает в три года, тем здоровее он будет потом.</a:t>
            </a:r>
          </a:p>
        </p:txBody>
      </p:sp>
    </p:spTree>
    <p:extLst>
      <p:ext uri="{BB962C8B-B14F-4D97-AF65-F5344CB8AC3E}">
        <p14:creationId xmlns:p14="http://schemas.microsoft.com/office/powerpoint/2010/main" val="22461774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25FF07E5-9E0F-475B-A30B-40DC108C7D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883" y="284086"/>
            <a:ext cx="11304233" cy="6303145"/>
          </a:xfrm>
          <a:prstGeom prst="rect">
            <a:avLst/>
          </a:prstGeom>
        </p:spPr>
      </p:pic>
      <p:sp>
        <p:nvSpPr>
          <p:cNvPr id="2" name="Заголовок 1">
            <a:extLst>
              <a:ext uri="{FF2B5EF4-FFF2-40B4-BE49-F238E27FC236}">
                <a16:creationId xmlns:a16="http://schemas.microsoft.com/office/drawing/2014/main" id="{B9D91D80-76F7-48AB-8CC1-167C51F0EDCD}"/>
              </a:ext>
            </a:extLst>
          </p:cNvPr>
          <p:cNvSpPr>
            <a:spLocks noGrp="1"/>
          </p:cNvSpPr>
          <p:nvPr>
            <p:ph type="title"/>
          </p:nvPr>
        </p:nvSpPr>
        <p:spPr>
          <a:xfrm>
            <a:off x="1338308" y="2358501"/>
            <a:ext cx="10409807" cy="1356360"/>
          </a:xfrm>
        </p:spPr>
        <p:txBody>
          <a:bodyPr>
            <a:noAutofit/>
          </a:bodyPr>
          <a:lstStyle/>
          <a:p>
            <a:pPr marL="457200" indent="-457200">
              <a:buFont typeface="Wingdings" panose="05000000000000000000" pitchFamily="2" charset="2"/>
              <a:buChar char="q"/>
            </a:pPr>
            <a:r>
              <a:rPr lang="ru-RU" sz="2800" b="1" u="sng" dirty="0">
                <a:solidFill>
                  <a:schemeClr val="tx1"/>
                </a:solidFill>
                <a:latin typeface="Book Antiqua" panose="02040602050305030304" pitchFamily="18" charset="0"/>
              </a:rPr>
              <a:t>Социальный навык</a:t>
            </a:r>
            <a:br>
              <a:rPr lang="ru-RU" sz="2800" b="1" dirty="0">
                <a:solidFill>
                  <a:schemeClr val="tx1"/>
                </a:solidFill>
                <a:latin typeface="Book Antiqua" panose="02040602050305030304" pitchFamily="18" charset="0"/>
              </a:rPr>
            </a:br>
            <a:r>
              <a:rPr lang="ru-RU" sz="2800" b="1" dirty="0">
                <a:solidFill>
                  <a:schemeClr val="tx1"/>
                </a:solidFill>
                <a:latin typeface="Book Antiqua" panose="02040602050305030304" pitchFamily="18" charset="0"/>
              </a:rPr>
              <a:t>- Понимает где его вещи, а где чужие;</a:t>
            </a:r>
            <a:br>
              <a:rPr lang="ru-RU" sz="2800" b="1" dirty="0">
                <a:solidFill>
                  <a:schemeClr val="tx1"/>
                </a:solidFill>
                <a:latin typeface="Book Antiqua" panose="02040602050305030304" pitchFamily="18" charset="0"/>
              </a:rPr>
            </a:br>
            <a:r>
              <a:rPr lang="ru-RU" sz="2800" b="1" dirty="0">
                <a:solidFill>
                  <a:schemeClr val="tx1"/>
                </a:solidFill>
                <a:latin typeface="Book Antiqua" panose="02040602050305030304" pitchFamily="18" charset="0"/>
              </a:rPr>
              <a:t>- Подражает самым близким;</a:t>
            </a:r>
            <a:br>
              <a:rPr lang="ru-RU" sz="2800" b="1" dirty="0">
                <a:solidFill>
                  <a:schemeClr val="tx1"/>
                </a:solidFill>
                <a:latin typeface="Book Antiqua" panose="02040602050305030304" pitchFamily="18" charset="0"/>
              </a:rPr>
            </a:br>
            <a:r>
              <a:rPr lang="ru-RU" sz="2800" b="1" dirty="0">
                <a:solidFill>
                  <a:schemeClr val="tx1"/>
                </a:solidFill>
                <a:latin typeface="Book Antiqua" panose="02040602050305030304" pitchFamily="18" charset="0"/>
              </a:rPr>
              <a:t>- Тянется к знакомствам и общению;</a:t>
            </a:r>
            <a:br>
              <a:rPr lang="ru-RU" sz="2800" b="1" dirty="0">
                <a:solidFill>
                  <a:schemeClr val="tx1"/>
                </a:solidFill>
                <a:latin typeface="Book Antiqua" panose="02040602050305030304" pitchFamily="18" charset="0"/>
              </a:rPr>
            </a:br>
            <a:r>
              <a:rPr lang="ru-RU" sz="2800" b="1" dirty="0">
                <a:solidFill>
                  <a:schemeClr val="tx1"/>
                </a:solidFill>
                <a:latin typeface="Book Antiqua" panose="02040602050305030304" pitchFamily="18" charset="0"/>
              </a:rPr>
              <a:t>- Проявляет чувство гордости за себя или родителей;</a:t>
            </a:r>
            <a:br>
              <a:rPr lang="ru-RU" sz="2800" b="1" dirty="0">
                <a:solidFill>
                  <a:schemeClr val="tx1"/>
                </a:solidFill>
                <a:latin typeface="Book Antiqua" panose="02040602050305030304" pitchFamily="18" charset="0"/>
              </a:rPr>
            </a:br>
            <a:r>
              <a:rPr lang="ru-RU" sz="2800" b="1" dirty="0">
                <a:solidFill>
                  <a:schemeClr val="tx1"/>
                </a:solidFill>
                <a:latin typeface="Book Antiqua" panose="02040602050305030304" pitchFamily="18" charset="0"/>
              </a:rPr>
              <a:t>- Проявляет инициативу;</a:t>
            </a:r>
            <a:br>
              <a:rPr lang="ru-RU" sz="2800" b="1" dirty="0">
                <a:solidFill>
                  <a:schemeClr val="tx1"/>
                </a:solidFill>
                <a:latin typeface="Book Antiqua" panose="02040602050305030304" pitchFamily="18" charset="0"/>
              </a:rPr>
            </a:br>
            <a:r>
              <a:rPr lang="ru-RU" sz="2800" b="1" dirty="0">
                <a:solidFill>
                  <a:schemeClr val="tx1"/>
                </a:solidFill>
                <a:latin typeface="Book Antiqua" panose="02040602050305030304" pitchFamily="18" charset="0"/>
              </a:rPr>
              <a:t>- Ждет похвалу;</a:t>
            </a:r>
            <a:br>
              <a:rPr lang="ru-RU" sz="2800" b="1" dirty="0">
                <a:solidFill>
                  <a:schemeClr val="tx1"/>
                </a:solidFill>
                <a:latin typeface="Book Antiqua" panose="02040602050305030304" pitchFamily="18" charset="0"/>
              </a:rPr>
            </a:br>
            <a:r>
              <a:rPr lang="ru-RU" sz="2800" b="1" dirty="0">
                <a:solidFill>
                  <a:schemeClr val="tx1"/>
                </a:solidFill>
                <a:latin typeface="Book Antiqua" panose="02040602050305030304" pitchFamily="18" charset="0"/>
              </a:rPr>
              <a:t>- Переживает, если его начинают ругать;</a:t>
            </a:r>
            <a:br>
              <a:rPr lang="ru-RU" sz="2800" b="1" dirty="0">
                <a:solidFill>
                  <a:schemeClr val="tx1"/>
                </a:solidFill>
                <a:latin typeface="Book Antiqua" panose="02040602050305030304" pitchFamily="18" charset="0"/>
              </a:rPr>
            </a:br>
            <a:r>
              <a:rPr lang="ru-RU" sz="2800" b="1" dirty="0">
                <a:solidFill>
                  <a:schemeClr val="tx1"/>
                </a:solidFill>
                <a:latin typeface="Book Antiqua" panose="02040602050305030304" pitchFamily="18" charset="0"/>
              </a:rPr>
              <a:t>- Знает кто чужой, а кто близкий;</a:t>
            </a:r>
            <a:br>
              <a:rPr lang="ru-RU" sz="2800" b="1" dirty="0">
                <a:solidFill>
                  <a:schemeClr val="tx1"/>
                </a:solidFill>
                <a:latin typeface="Book Antiqua" panose="02040602050305030304" pitchFamily="18" charset="0"/>
              </a:rPr>
            </a:br>
            <a:r>
              <a:rPr lang="ru-RU" sz="2800" b="1" dirty="0">
                <a:solidFill>
                  <a:schemeClr val="tx1"/>
                </a:solidFill>
                <a:latin typeface="Book Antiqua" panose="02040602050305030304" pitchFamily="18" charset="0"/>
              </a:rPr>
              <a:t>- Выражает эмоции уже более осознанно;</a:t>
            </a:r>
            <a:br>
              <a:rPr lang="ru-RU" sz="2800" b="1" dirty="0">
                <a:solidFill>
                  <a:schemeClr val="tx1"/>
                </a:solidFill>
                <a:latin typeface="Book Antiqua" panose="02040602050305030304" pitchFamily="18" charset="0"/>
              </a:rPr>
            </a:br>
            <a:r>
              <a:rPr lang="ru-RU" sz="2800" b="1" dirty="0">
                <a:solidFill>
                  <a:schemeClr val="tx1"/>
                </a:solidFill>
                <a:latin typeface="Book Antiqua" panose="02040602050305030304" pitchFamily="18" charset="0"/>
              </a:rPr>
              <a:t>- Фантазия бьет ключом и ребенок может много выдумывать.</a:t>
            </a:r>
            <a:br>
              <a:rPr lang="ru-RU" sz="2800" b="1" dirty="0">
                <a:solidFill>
                  <a:schemeClr val="tx1"/>
                </a:solidFill>
                <a:latin typeface="Book Antiqua" panose="02040602050305030304" pitchFamily="18" charset="0"/>
              </a:rPr>
            </a:br>
            <a:endParaRPr lang="ru-RU" sz="2800" b="1"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40451040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77AE439C-D6A5-4D8E-8755-DC97406DB3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883" y="284086"/>
            <a:ext cx="11304233" cy="6303145"/>
          </a:xfrm>
          <a:prstGeom prst="rect">
            <a:avLst/>
          </a:prstGeom>
        </p:spPr>
      </p:pic>
      <p:sp>
        <p:nvSpPr>
          <p:cNvPr id="2" name="Заголовок 1">
            <a:extLst>
              <a:ext uri="{FF2B5EF4-FFF2-40B4-BE49-F238E27FC236}">
                <a16:creationId xmlns:a16="http://schemas.microsoft.com/office/drawing/2014/main" id="{BA1A3A8B-C8EC-4E45-893E-367A5785733C}"/>
              </a:ext>
            </a:extLst>
          </p:cNvPr>
          <p:cNvSpPr>
            <a:spLocks noGrp="1"/>
          </p:cNvSpPr>
          <p:nvPr>
            <p:ph type="title"/>
          </p:nvPr>
        </p:nvSpPr>
        <p:spPr>
          <a:xfrm>
            <a:off x="1273650" y="2218159"/>
            <a:ext cx="9875520" cy="1356360"/>
          </a:xfrm>
        </p:spPr>
        <p:txBody>
          <a:bodyPr>
            <a:noAutofit/>
          </a:bodyPr>
          <a:lstStyle/>
          <a:p>
            <a:pPr marL="457200" indent="-457200">
              <a:buFont typeface="Wingdings" panose="05000000000000000000" pitchFamily="2" charset="2"/>
              <a:buChar char="v"/>
            </a:pPr>
            <a:r>
              <a:rPr lang="ru-RU" sz="3200" b="1" dirty="0">
                <a:solidFill>
                  <a:srgbClr val="FF0000"/>
                </a:solidFill>
              </a:rPr>
              <a:t>Совет родителям:</a:t>
            </a:r>
            <a:r>
              <a:rPr lang="ru-RU" sz="3200" dirty="0">
                <a:solidFill>
                  <a:srgbClr val="FF0000"/>
                </a:solidFill>
              </a:rPr>
              <a:t> если ребенок проявляет стеснение к сверстникам, поможет поощрение знакомств и небольшая помощь. В этом момент может проявиться застенчивость, которая будет мешать жизни в социуме в будущем. Ребенок знает как получить то, что ему нужно, поэтому не исключены осознанные манипуляции через «хочу, купи». Если кажется, что малыш отдаляется, панику стоит отключить. Теперь кроха начинает осознавать, что он личность, а не целое с мамой и общение с детьми куда более необходимо.</a:t>
            </a:r>
          </a:p>
        </p:txBody>
      </p:sp>
    </p:spTree>
    <p:extLst>
      <p:ext uri="{BB962C8B-B14F-4D97-AF65-F5344CB8AC3E}">
        <p14:creationId xmlns:p14="http://schemas.microsoft.com/office/powerpoint/2010/main" val="41624453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1EF27A17-1166-4B12-BD44-2FA09A778F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883" y="284086"/>
            <a:ext cx="11304233" cy="6303145"/>
          </a:xfrm>
          <a:prstGeom prst="rect">
            <a:avLst/>
          </a:prstGeom>
        </p:spPr>
      </p:pic>
      <p:sp>
        <p:nvSpPr>
          <p:cNvPr id="2" name="Заголовок 1">
            <a:extLst>
              <a:ext uri="{FF2B5EF4-FFF2-40B4-BE49-F238E27FC236}">
                <a16:creationId xmlns:a16="http://schemas.microsoft.com/office/drawing/2014/main" id="{BB9E31B6-C8C2-429F-A077-878A77FD64E9}"/>
              </a:ext>
            </a:extLst>
          </p:cNvPr>
          <p:cNvSpPr>
            <a:spLocks noGrp="1"/>
          </p:cNvSpPr>
          <p:nvPr>
            <p:ph type="title"/>
          </p:nvPr>
        </p:nvSpPr>
        <p:spPr>
          <a:xfrm>
            <a:off x="923278" y="2358501"/>
            <a:ext cx="10824838" cy="1529918"/>
          </a:xfrm>
        </p:spPr>
        <p:txBody>
          <a:bodyPr>
            <a:noAutofit/>
          </a:bodyPr>
          <a:lstStyle/>
          <a:p>
            <a:pPr marL="342900" indent="-342900">
              <a:buFont typeface="Wingdings" panose="05000000000000000000" pitchFamily="2" charset="2"/>
              <a:buChar char="Ø"/>
            </a:pPr>
            <a:r>
              <a:rPr lang="ru-RU" sz="1900" b="1" u="sng" dirty="0">
                <a:solidFill>
                  <a:schemeClr val="tx1"/>
                </a:solidFill>
                <a:latin typeface="Book Antiqua" panose="02040602050305030304" pitchFamily="18" charset="0"/>
              </a:rPr>
              <a:t>Что является тревожным сигналом для трехлетки:</a:t>
            </a:r>
            <a:br>
              <a:rPr lang="ru-RU" sz="1900" b="1" u="sng" dirty="0">
                <a:solidFill>
                  <a:schemeClr val="tx1"/>
                </a:solidFill>
                <a:latin typeface="Book Antiqua" panose="02040602050305030304" pitchFamily="18" charset="0"/>
              </a:rPr>
            </a:br>
            <a:r>
              <a:rPr lang="ru-RU" sz="1900" b="1" dirty="0">
                <a:solidFill>
                  <a:schemeClr val="tx1"/>
                </a:solidFill>
                <a:latin typeface="Book Antiqua" panose="02040602050305030304" pitchFamily="18" charset="0"/>
              </a:rPr>
              <a:t>- Ребенок плохо разговаривает, и это не в силу незнания слов. Он мямлит себе под нос, бесконечно тараторит, что и слова не разобрать, съедает половину слова;</a:t>
            </a:r>
            <a:br>
              <a:rPr lang="ru-RU" sz="1900" b="1" dirty="0">
                <a:solidFill>
                  <a:schemeClr val="tx1"/>
                </a:solidFill>
                <a:latin typeface="Book Antiqua" panose="02040602050305030304" pitchFamily="18" charset="0"/>
              </a:rPr>
            </a:br>
            <a:r>
              <a:rPr lang="ru-RU" sz="1900" b="1" dirty="0">
                <a:solidFill>
                  <a:schemeClr val="tx1"/>
                </a:solidFill>
                <a:latin typeface="Book Antiqua" panose="02040602050305030304" pitchFamily="18" charset="0"/>
              </a:rPr>
              <a:t>- Слюноотделение выше нормы. Малыш в три года уже достаточно большой, чтобы контролировать этот процесс;</a:t>
            </a:r>
            <a:br>
              <a:rPr lang="ru-RU" sz="1900" b="1" dirty="0">
                <a:solidFill>
                  <a:schemeClr val="tx1"/>
                </a:solidFill>
                <a:latin typeface="Book Antiqua" panose="02040602050305030304" pitchFamily="18" charset="0"/>
              </a:rPr>
            </a:br>
            <a:r>
              <a:rPr lang="ru-RU" sz="1900" b="1" dirty="0">
                <a:solidFill>
                  <a:schemeClr val="tx1"/>
                </a:solidFill>
                <a:latin typeface="Book Antiqua" panose="02040602050305030304" pitchFamily="18" charset="0"/>
              </a:rPr>
              <a:t>- Сходить самостоятельно в туалет для него проблема;</a:t>
            </a:r>
            <a:br>
              <a:rPr lang="ru-RU" sz="1900" b="1" dirty="0">
                <a:solidFill>
                  <a:schemeClr val="tx1"/>
                </a:solidFill>
                <a:latin typeface="Book Antiqua" panose="02040602050305030304" pitchFamily="18" charset="0"/>
              </a:rPr>
            </a:br>
            <a:r>
              <a:rPr lang="ru-RU" sz="1900" b="1" dirty="0">
                <a:solidFill>
                  <a:schemeClr val="tx1"/>
                </a:solidFill>
                <a:latin typeface="Book Antiqua" panose="02040602050305030304" pitchFamily="18" charset="0"/>
              </a:rPr>
              <a:t>- Одеться и покушать без помощи вызывают трудности и истерику;</a:t>
            </a:r>
            <a:br>
              <a:rPr lang="ru-RU" sz="1900" b="1" dirty="0">
                <a:solidFill>
                  <a:schemeClr val="tx1"/>
                </a:solidFill>
                <a:latin typeface="Book Antiqua" panose="02040602050305030304" pitchFamily="18" charset="0"/>
              </a:rPr>
            </a:br>
            <a:r>
              <a:rPr lang="ru-RU" sz="1900" b="1" dirty="0">
                <a:solidFill>
                  <a:schemeClr val="tx1"/>
                </a:solidFill>
                <a:latin typeface="Book Antiqua" panose="02040602050305030304" pitchFamily="18" charset="0"/>
              </a:rPr>
              <a:t>- Игры не делают ребенка активным, он скован каждый раз, его движения вялые настолько, что даже мячик бросить сложно;</a:t>
            </a:r>
            <a:br>
              <a:rPr lang="ru-RU" sz="1900" b="1" dirty="0">
                <a:solidFill>
                  <a:schemeClr val="tx1"/>
                </a:solidFill>
                <a:latin typeface="Book Antiqua" panose="02040602050305030304" pitchFamily="18" charset="0"/>
              </a:rPr>
            </a:br>
            <a:r>
              <a:rPr lang="ru-RU" sz="1900" b="1" dirty="0">
                <a:solidFill>
                  <a:schemeClr val="tx1"/>
                </a:solidFill>
                <a:latin typeface="Book Antiqua" panose="02040602050305030304" pitchFamily="18" charset="0"/>
              </a:rPr>
              <a:t>- Башенка из кубиков кажется чем-то непосильным;</a:t>
            </a:r>
            <a:br>
              <a:rPr lang="ru-RU" sz="1900" b="1" dirty="0">
                <a:solidFill>
                  <a:schemeClr val="tx1"/>
                </a:solidFill>
                <a:latin typeface="Book Antiqua" panose="02040602050305030304" pitchFamily="18" charset="0"/>
              </a:rPr>
            </a:br>
            <a:r>
              <a:rPr lang="ru-RU" sz="1900" b="1" dirty="0">
                <a:solidFill>
                  <a:schemeClr val="tx1"/>
                </a:solidFill>
                <a:latin typeface="Book Antiqua" panose="02040602050305030304" pitchFamily="18" charset="0"/>
              </a:rPr>
              <a:t>- Ребенок не умеет составлять логические цепочки, а определения окружающего мира для него что-то неизвестное;</a:t>
            </a:r>
            <a:br>
              <a:rPr lang="ru-RU" sz="1900" b="1" dirty="0">
                <a:solidFill>
                  <a:schemeClr val="tx1"/>
                </a:solidFill>
                <a:latin typeface="Book Antiqua" panose="02040602050305030304" pitchFamily="18" charset="0"/>
              </a:rPr>
            </a:br>
            <a:r>
              <a:rPr lang="ru-RU" sz="1900" b="1" dirty="0">
                <a:solidFill>
                  <a:schemeClr val="tx1"/>
                </a:solidFill>
                <a:latin typeface="Book Antiqua" panose="02040602050305030304" pitchFamily="18" charset="0"/>
              </a:rPr>
              <a:t>- Кроха вечно тянется за мамой или кем-то из родственников, не может оставаться один, даже на пять минут;</a:t>
            </a:r>
            <a:br>
              <a:rPr lang="ru-RU" sz="1900" b="1" dirty="0">
                <a:solidFill>
                  <a:schemeClr val="tx1"/>
                </a:solidFill>
                <a:latin typeface="Book Antiqua" panose="02040602050305030304" pitchFamily="18" charset="0"/>
              </a:rPr>
            </a:br>
            <a:r>
              <a:rPr lang="ru-RU" sz="1900" b="1" dirty="0">
                <a:solidFill>
                  <a:schemeClr val="tx1"/>
                </a:solidFill>
                <a:latin typeface="Book Antiqua" panose="02040602050305030304" pitchFamily="18" charset="0"/>
              </a:rPr>
              <a:t>- Повышенное количество истерик (ежедневное), паника, страхи и слезы не есть хорошо; </a:t>
            </a:r>
            <a:br>
              <a:rPr lang="ru-RU" sz="1900" b="1" dirty="0">
                <a:solidFill>
                  <a:schemeClr val="tx1"/>
                </a:solidFill>
                <a:latin typeface="Book Antiqua" panose="02040602050305030304" pitchFamily="18" charset="0"/>
              </a:rPr>
            </a:br>
            <a:r>
              <a:rPr lang="ru-RU" sz="1900" b="1" dirty="0">
                <a:solidFill>
                  <a:schemeClr val="tx1"/>
                </a:solidFill>
                <a:latin typeface="Book Antiqua" panose="02040602050305030304" pitchFamily="18" charset="0"/>
              </a:rPr>
              <a:t>- Ребенок не узнает близких и не может сказать свое имя, фамилию и имена родителей.</a:t>
            </a:r>
            <a:br>
              <a:rPr lang="ru-RU" sz="1900" b="1" dirty="0">
                <a:solidFill>
                  <a:schemeClr val="tx1"/>
                </a:solidFill>
                <a:latin typeface="Book Antiqua" panose="02040602050305030304" pitchFamily="18" charset="0"/>
              </a:rPr>
            </a:br>
            <a:br>
              <a:rPr lang="ru-RU" sz="1800" dirty="0">
                <a:solidFill>
                  <a:schemeClr val="tx1"/>
                </a:solidFill>
                <a:latin typeface="Book Antiqua" panose="02040602050305030304" pitchFamily="18" charset="0"/>
              </a:rPr>
            </a:br>
            <a:endParaRPr lang="ru-RU" sz="1800"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30370671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0966C07F-B631-46B5-A594-139E4006D0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883" y="284086"/>
            <a:ext cx="11304233" cy="6303145"/>
          </a:xfrm>
          <a:prstGeom prst="rect">
            <a:avLst/>
          </a:prstGeom>
        </p:spPr>
      </p:pic>
      <p:sp>
        <p:nvSpPr>
          <p:cNvPr id="2" name="Заголовок 1">
            <a:extLst>
              <a:ext uri="{FF2B5EF4-FFF2-40B4-BE49-F238E27FC236}">
                <a16:creationId xmlns:a16="http://schemas.microsoft.com/office/drawing/2014/main" id="{55A30D65-13F0-4978-B4B8-0E50B40B6A7B}"/>
              </a:ext>
            </a:extLst>
          </p:cNvPr>
          <p:cNvSpPr>
            <a:spLocks noGrp="1"/>
          </p:cNvSpPr>
          <p:nvPr>
            <p:ph type="title"/>
          </p:nvPr>
        </p:nvSpPr>
        <p:spPr>
          <a:xfrm>
            <a:off x="1229261" y="2292362"/>
            <a:ext cx="9875520" cy="1356360"/>
          </a:xfrm>
        </p:spPr>
        <p:txBody>
          <a:bodyPr>
            <a:noAutofit/>
          </a:bodyPr>
          <a:lstStyle/>
          <a:p>
            <a:pPr marL="457200" indent="-457200">
              <a:buFont typeface="Wingdings" panose="05000000000000000000" pitchFamily="2" charset="2"/>
              <a:buChar char="v"/>
            </a:pPr>
            <a:r>
              <a:rPr lang="ru-RU" sz="3200" b="1" dirty="0">
                <a:solidFill>
                  <a:srgbClr val="FF0000"/>
                </a:solidFill>
              </a:rPr>
              <a:t>Совет родителям:</a:t>
            </a:r>
            <a:r>
              <a:rPr lang="ru-RU" sz="3200" dirty="0">
                <a:solidFill>
                  <a:srgbClr val="FF0000"/>
                </a:solidFill>
              </a:rPr>
              <a:t> </a:t>
            </a:r>
            <a:r>
              <a:rPr lang="ru-RU" sz="3200" dirty="0">
                <a:solidFill>
                  <a:srgbClr val="FF0000"/>
                </a:solidFill>
                <a:latin typeface="Book Antiqua" panose="02040602050305030304" pitchFamily="18" charset="0"/>
              </a:rPr>
              <a:t>конечно, если в списке вы нашли то, что характеризует поведение вашего ребенка, поднимать панику не нужно. Однако врача стоит посетить, сейчас можно с помощью терапии скорректировать все, что угодно у ребенка. Но это не значит, что можно откладывать поход к педиатру на потом.</a:t>
            </a:r>
            <a:br>
              <a:rPr lang="ru-RU" sz="3200" dirty="0">
                <a:solidFill>
                  <a:srgbClr val="FF0000"/>
                </a:solidFill>
                <a:latin typeface="Book Antiqua" panose="02040602050305030304" pitchFamily="18" charset="0"/>
              </a:rPr>
            </a:br>
            <a:r>
              <a:rPr lang="ru-RU" sz="3200" dirty="0">
                <a:solidFill>
                  <a:srgbClr val="FF0000"/>
                </a:solidFill>
                <a:latin typeface="Book Antiqua" panose="02040602050305030304" pitchFamily="18" charset="0"/>
              </a:rPr>
              <a:t>       Помните, что повышенное внимание к ребенку в этом возрасте - залог его правильного развития. </a:t>
            </a:r>
            <a:br>
              <a:rPr lang="ru-RU" sz="3200" dirty="0">
                <a:solidFill>
                  <a:srgbClr val="FF0000"/>
                </a:solidFill>
                <a:latin typeface="Book Antiqua" panose="02040602050305030304" pitchFamily="18" charset="0"/>
              </a:rPr>
            </a:br>
            <a:endParaRPr lang="ru-RU" sz="3200" dirty="0">
              <a:solidFill>
                <a:srgbClr val="FF0000"/>
              </a:solidFill>
              <a:latin typeface="Book Antiqua" panose="02040602050305030304" pitchFamily="18" charset="0"/>
            </a:endParaRPr>
          </a:p>
        </p:txBody>
      </p:sp>
    </p:spTree>
    <p:extLst>
      <p:ext uri="{BB962C8B-B14F-4D97-AF65-F5344CB8AC3E}">
        <p14:creationId xmlns:p14="http://schemas.microsoft.com/office/powerpoint/2010/main" val="36771190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203CF241-0447-40E1-A0E6-A7F5F717B1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883" y="284086"/>
            <a:ext cx="11304233" cy="6303145"/>
          </a:xfrm>
          <a:prstGeom prst="rect">
            <a:avLst/>
          </a:prstGeom>
        </p:spPr>
      </p:pic>
      <p:sp>
        <p:nvSpPr>
          <p:cNvPr id="2" name="Заголовок 1">
            <a:extLst>
              <a:ext uri="{FF2B5EF4-FFF2-40B4-BE49-F238E27FC236}">
                <a16:creationId xmlns:a16="http://schemas.microsoft.com/office/drawing/2014/main" id="{41F7C1F0-A181-4BCF-B87C-5D674D7F2134}"/>
              </a:ext>
            </a:extLst>
          </p:cNvPr>
          <p:cNvSpPr>
            <a:spLocks noGrp="1"/>
          </p:cNvSpPr>
          <p:nvPr>
            <p:ph type="title"/>
          </p:nvPr>
        </p:nvSpPr>
        <p:spPr>
          <a:xfrm rot="20853915">
            <a:off x="3370001" y="2186284"/>
            <a:ext cx="5452000" cy="1356360"/>
          </a:xfrm>
        </p:spPr>
        <p:txBody>
          <a:bodyPr>
            <a:noAutofit/>
          </a:bodyPr>
          <a:lstStyle/>
          <a:p>
            <a:pPr algn="ctr"/>
            <a:r>
              <a:rPr lang="ru-RU" sz="5400" b="1" dirty="0">
                <a:solidFill>
                  <a:srgbClr val="FF0000"/>
                </a:solidFill>
                <a:latin typeface="Book Antiqua" panose="02040602050305030304" pitchFamily="18" charset="0"/>
              </a:rPr>
              <a:t>СПАСИБО </a:t>
            </a:r>
            <a:br>
              <a:rPr lang="ru-RU" sz="5400" b="1" dirty="0">
                <a:solidFill>
                  <a:srgbClr val="FF0000"/>
                </a:solidFill>
                <a:latin typeface="Book Antiqua" panose="02040602050305030304" pitchFamily="18" charset="0"/>
              </a:rPr>
            </a:br>
            <a:r>
              <a:rPr lang="ru-RU" sz="5400" b="1" dirty="0">
                <a:solidFill>
                  <a:srgbClr val="FF0000"/>
                </a:solidFill>
                <a:latin typeface="Book Antiqua" panose="02040602050305030304" pitchFamily="18" charset="0"/>
              </a:rPr>
              <a:t>ЗА</a:t>
            </a:r>
            <a:br>
              <a:rPr lang="ru-RU" sz="5400" b="1" dirty="0">
                <a:solidFill>
                  <a:srgbClr val="FF0000"/>
                </a:solidFill>
                <a:latin typeface="Book Antiqua" panose="02040602050305030304" pitchFamily="18" charset="0"/>
              </a:rPr>
            </a:br>
            <a:r>
              <a:rPr lang="ru-RU" sz="5400" b="1" dirty="0">
                <a:solidFill>
                  <a:srgbClr val="FF0000"/>
                </a:solidFill>
                <a:latin typeface="Book Antiqua" panose="02040602050305030304" pitchFamily="18" charset="0"/>
              </a:rPr>
              <a:t>ВНИМАНИЕ!</a:t>
            </a:r>
          </a:p>
        </p:txBody>
      </p:sp>
    </p:spTree>
    <p:extLst>
      <p:ext uri="{BB962C8B-B14F-4D97-AF65-F5344CB8AC3E}">
        <p14:creationId xmlns:p14="http://schemas.microsoft.com/office/powerpoint/2010/main" val="2542403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98002CCA-14A0-4D36-A04D-D994E820BC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883" y="284086"/>
            <a:ext cx="11304233" cy="6303145"/>
          </a:xfrm>
          <a:prstGeom prst="rect">
            <a:avLst/>
          </a:prstGeom>
        </p:spPr>
      </p:pic>
      <p:sp>
        <p:nvSpPr>
          <p:cNvPr id="2" name="Заголовок 1">
            <a:extLst>
              <a:ext uri="{FF2B5EF4-FFF2-40B4-BE49-F238E27FC236}">
                <a16:creationId xmlns:a16="http://schemas.microsoft.com/office/drawing/2014/main" id="{E091162A-A9F2-4812-AA92-3CE12ABAA5BA}"/>
              </a:ext>
            </a:extLst>
          </p:cNvPr>
          <p:cNvSpPr>
            <a:spLocks noGrp="1"/>
          </p:cNvSpPr>
          <p:nvPr>
            <p:ph type="title"/>
          </p:nvPr>
        </p:nvSpPr>
        <p:spPr>
          <a:xfrm>
            <a:off x="1293920" y="630314"/>
            <a:ext cx="9875520" cy="3879542"/>
          </a:xfrm>
        </p:spPr>
        <p:txBody>
          <a:bodyPr>
            <a:normAutofit fontScale="90000"/>
          </a:bodyPr>
          <a:lstStyle/>
          <a:p>
            <a:r>
              <a:rPr lang="ru-RU" dirty="0">
                <a:solidFill>
                  <a:srgbClr val="FF0000"/>
                </a:solidFill>
                <a:latin typeface="Book Antiqua" panose="02040602050305030304" pitchFamily="18" charset="0"/>
              </a:rPr>
              <a:t>      </a:t>
            </a:r>
            <a:r>
              <a:rPr lang="ru-RU" sz="3800" dirty="0">
                <a:solidFill>
                  <a:srgbClr val="FF0000"/>
                </a:solidFill>
                <a:latin typeface="Book Antiqua" panose="02040602050305030304" pitchFamily="18" charset="0"/>
              </a:rPr>
              <a:t>В первые 3 года своей жизни малыш совершает огромный скачок в своем развитии. </a:t>
            </a:r>
            <a:br>
              <a:rPr lang="ru-RU" sz="3800" dirty="0">
                <a:solidFill>
                  <a:srgbClr val="FF0000"/>
                </a:solidFill>
                <a:latin typeface="Book Antiqua" panose="02040602050305030304" pitchFamily="18" charset="0"/>
              </a:rPr>
            </a:br>
            <a:r>
              <a:rPr lang="ru-RU" sz="3800" dirty="0">
                <a:solidFill>
                  <a:srgbClr val="FF0000"/>
                </a:solidFill>
                <a:latin typeface="Book Antiqua" panose="02040602050305030304" pitchFamily="18" charset="0"/>
              </a:rPr>
              <a:t>      Только представьте: только что он учится держать голову, а через год уже во всю бегает за котом. А еще через два года может рассуждать на разные темы. </a:t>
            </a:r>
            <a:br>
              <a:rPr lang="ru-RU" sz="3800" dirty="0">
                <a:solidFill>
                  <a:srgbClr val="FF0000"/>
                </a:solidFill>
                <a:latin typeface="Book Antiqua" panose="02040602050305030304" pitchFamily="18" charset="0"/>
              </a:rPr>
            </a:br>
            <a:r>
              <a:rPr lang="ru-RU" sz="3800" dirty="0">
                <a:solidFill>
                  <a:srgbClr val="FF0000"/>
                </a:solidFill>
                <a:latin typeface="Book Antiqua" panose="02040602050305030304" pitchFamily="18" charset="0"/>
              </a:rPr>
              <a:t>      Многие родители задаются вопросом: </a:t>
            </a:r>
            <a:br>
              <a:rPr lang="ru-RU" sz="3800" dirty="0">
                <a:solidFill>
                  <a:srgbClr val="FF0000"/>
                </a:solidFill>
                <a:latin typeface="Book Antiqua" panose="02040602050305030304" pitchFamily="18" charset="0"/>
              </a:rPr>
            </a:br>
            <a:r>
              <a:rPr lang="ru-RU" sz="3800" dirty="0">
                <a:solidFill>
                  <a:srgbClr val="FF0000"/>
                </a:solidFill>
                <a:latin typeface="Book Antiqua" panose="02040602050305030304" pitchFamily="18" charset="0"/>
              </a:rPr>
              <a:t> </a:t>
            </a:r>
            <a:r>
              <a:rPr lang="ru-RU" sz="3800" b="1" dirty="0">
                <a:solidFill>
                  <a:srgbClr val="FF0000"/>
                </a:solidFill>
                <a:latin typeface="Book Antiqua" panose="02040602050305030304" pitchFamily="18" charset="0"/>
              </a:rPr>
              <a:t>- Что должен уметь ребенок в 3 года? </a:t>
            </a:r>
          </a:p>
        </p:txBody>
      </p:sp>
    </p:spTree>
    <p:extLst>
      <p:ext uri="{BB962C8B-B14F-4D97-AF65-F5344CB8AC3E}">
        <p14:creationId xmlns:p14="http://schemas.microsoft.com/office/powerpoint/2010/main" val="41781421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A0489840-462D-4255-AC67-0248C2C4AC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883" y="284086"/>
            <a:ext cx="11304233" cy="6303145"/>
          </a:xfrm>
          <a:prstGeom prst="rect">
            <a:avLst/>
          </a:prstGeom>
        </p:spPr>
      </p:pic>
      <p:sp>
        <p:nvSpPr>
          <p:cNvPr id="2" name="Заголовок 1">
            <a:extLst>
              <a:ext uri="{FF2B5EF4-FFF2-40B4-BE49-F238E27FC236}">
                <a16:creationId xmlns:a16="http://schemas.microsoft.com/office/drawing/2014/main" id="{F46283F0-25B7-4E57-B29C-CD71F07A2B35}"/>
              </a:ext>
            </a:extLst>
          </p:cNvPr>
          <p:cNvSpPr>
            <a:spLocks noGrp="1"/>
          </p:cNvSpPr>
          <p:nvPr>
            <p:ph type="title"/>
          </p:nvPr>
        </p:nvSpPr>
        <p:spPr>
          <a:xfrm>
            <a:off x="1118585" y="1606859"/>
            <a:ext cx="10537795" cy="2454232"/>
          </a:xfrm>
        </p:spPr>
        <p:txBody>
          <a:bodyPr>
            <a:noAutofit/>
          </a:bodyPr>
          <a:lstStyle/>
          <a:p>
            <a:pPr marL="571500" indent="-571500">
              <a:buFont typeface="Wingdings" panose="05000000000000000000" pitchFamily="2" charset="2"/>
              <a:buChar char="q"/>
            </a:pPr>
            <a:r>
              <a:rPr lang="ru-RU" sz="3000" b="1" u="sng" dirty="0">
                <a:solidFill>
                  <a:schemeClr val="tx1"/>
                </a:solidFill>
                <a:latin typeface="Book Antiqua" panose="02040602050305030304" pitchFamily="18" charset="0"/>
              </a:rPr>
              <a:t>Навык речи</a:t>
            </a:r>
            <a:br>
              <a:rPr lang="ru-RU" sz="3000" b="1" dirty="0">
                <a:solidFill>
                  <a:schemeClr val="tx1"/>
                </a:solidFill>
                <a:latin typeface="Book Antiqua" panose="02040602050305030304" pitchFamily="18" charset="0"/>
              </a:rPr>
            </a:br>
            <a:r>
              <a:rPr lang="ru-RU" sz="3000" b="1" dirty="0">
                <a:solidFill>
                  <a:schemeClr val="tx1"/>
                </a:solidFill>
                <a:latin typeface="Book Antiqua" panose="02040602050305030304" pitchFamily="18" charset="0"/>
              </a:rPr>
              <a:t>- Умение четко произносить имя и фамилию           свою и родителей;</a:t>
            </a:r>
            <a:br>
              <a:rPr lang="ru-RU" sz="3000" b="1" dirty="0">
                <a:solidFill>
                  <a:schemeClr val="tx1"/>
                </a:solidFill>
                <a:latin typeface="Book Antiqua" panose="02040602050305030304" pitchFamily="18" charset="0"/>
              </a:rPr>
            </a:br>
            <a:r>
              <a:rPr lang="ru-RU" sz="3000" b="1" dirty="0">
                <a:solidFill>
                  <a:schemeClr val="tx1"/>
                </a:solidFill>
                <a:latin typeface="Book Antiqua" panose="02040602050305030304" pitchFamily="18" charset="0"/>
              </a:rPr>
              <a:t>- Словарный запас до 1500 слов;</a:t>
            </a:r>
            <a:br>
              <a:rPr lang="ru-RU" sz="3000" b="1" dirty="0">
                <a:solidFill>
                  <a:schemeClr val="tx1"/>
                </a:solidFill>
                <a:latin typeface="Book Antiqua" panose="02040602050305030304" pitchFamily="18" charset="0"/>
              </a:rPr>
            </a:br>
            <a:r>
              <a:rPr lang="ru-RU" sz="3000" b="1" dirty="0">
                <a:solidFill>
                  <a:schemeClr val="tx1"/>
                </a:solidFill>
                <a:latin typeface="Book Antiqua" panose="02040602050305030304" pitchFamily="18" charset="0"/>
              </a:rPr>
              <a:t>- Выражение своих мыслей через речь, а не звуки;</a:t>
            </a:r>
            <a:br>
              <a:rPr lang="ru-RU" sz="3000" b="1" dirty="0">
                <a:solidFill>
                  <a:schemeClr val="tx1"/>
                </a:solidFill>
                <a:latin typeface="Book Antiqua" panose="02040602050305030304" pitchFamily="18" charset="0"/>
              </a:rPr>
            </a:br>
            <a:r>
              <a:rPr lang="ru-RU" sz="3000" b="1" dirty="0">
                <a:solidFill>
                  <a:schemeClr val="tx1"/>
                </a:solidFill>
                <a:latin typeface="Book Antiqua" panose="02040602050305030304" pitchFamily="18" charset="0"/>
              </a:rPr>
              <a:t>- Увеличение длины предложений;</a:t>
            </a:r>
            <a:br>
              <a:rPr lang="ru-RU" sz="3000" b="1" dirty="0">
                <a:solidFill>
                  <a:schemeClr val="tx1"/>
                </a:solidFill>
                <a:latin typeface="Book Antiqua" panose="02040602050305030304" pitchFamily="18" charset="0"/>
              </a:rPr>
            </a:br>
            <a:r>
              <a:rPr lang="ru-RU" sz="3000" b="1" dirty="0">
                <a:solidFill>
                  <a:schemeClr val="tx1"/>
                </a:solidFill>
                <a:latin typeface="Book Antiqua" panose="02040602050305030304" pitchFamily="18" charset="0"/>
              </a:rPr>
              <a:t>- Обобщение в группы знакомых предметов;</a:t>
            </a:r>
            <a:br>
              <a:rPr lang="ru-RU" sz="3000" b="1" dirty="0">
                <a:solidFill>
                  <a:schemeClr val="tx1"/>
                </a:solidFill>
                <a:latin typeface="Book Antiqua" panose="02040602050305030304" pitchFamily="18" charset="0"/>
              </a:rPr>
            </a:br>
            <a:r>
              <a:rPr lang="ru-RU" sz="3000" b="1" dirty="0">
                <a:solidFill>
                  <a:schemeClr val="tx1"/>
                </a:solidFill>
                <a:latin typeface="Book Antiqua" panose="02040602050305030304" pitchFamily="18" charset="0"/>
              </a:rPr>
              <a:t>- Возможность выучить четверостишие и песенки;</a:t>
            </a:r>
            <a:br>
              <a:rPr lang="ru-RU" sz="3000" b="1" dirty="0">
                <a:solidFill>
                  <a:schemeClr val="tx1"/>
                </a:solidFill>
                <a:latin typeface="Book Antiqua" panose="02040602050305030304" pitchFamily="18" charset="0"/>
              </a:rPr>
            </a:br>
            <a:r>
              <a:rPr lang="ru-RU" sz="3000" b="1" dirty="0">
                <a:solidFill>
                  <a:schemeClr val="tx1"/>
                </a:solidFill>
                <a:latin typeface="Book Antiqua" panose="02040602050305030304" pitchFamily="18" charset="0"/>
              </a:rPr>
              <a:t>- Понимание ошибок в речи других детей.</a:t>
            </a:r>
            <a:br>
              <a:rPr lang="ru-RU" sz="3000" b="1" dirty="0">
                <a:solidFill>
                  <a:schemeClr val="tx1"/>
                </a:solidFill>
                <a:latin typeface="Book Antiqua" panose="02040602050305030304" pitchFamily="18" charset="0"/>
              </a:rPr>
            </a:br>
            <a:endParaRPr lang="ru-RU" sz="3000" b="1"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20577326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CAFD167A-9B62-48F2-8069-7C87619F11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883" y="284086"/>
            <a:ext cx="11304233" cy="6303145"/>
          </a:xfrm>
          <a:prstGeom prst="rect">
            <a:avLst/>
          </a:prstGeom>
        </p:spPr>
      </p:pic>
      <p:sp>
        <p:nvSpPr>
          <p:cNvPr id="2" name="Заголовок 1">
            <a:extLst>
              <a:ext uri="{FF2B5EF4-FFF2-40B4-BE49-F238E27FC236}">
                <a16:creationId xmlns:a16="http://schemas.microsoft.com/office/drawing/2014/main" id="{922403E1-C2D0-4470-8DA9-9BB92DB5832E}"/>
              </a:ext>
            </a:extLst>
          </p:cNvPr>
          <p:cNvSpPr>
            <a:spLocks noGrp="1"/>
          </p:cNvSpPr>
          <p:nvPr>
            <p:ph type="title"/>
          </p:nvPr>
        </p:nvSpPr>
        <p:spPr>
          <a:xfrm>
            <a:off x="1258410" y="2172070"/>
            <a:ext cx="9875520" cy="1356360"/>
          </a:xfrm>
        </p:spPr>
        <p:txBody>
          <a:bodyPr>
            <a:noAutofit/>
          </a:bodyPr>
          <a:lstStyle/>
          <a:p>
            <a:pPr marL="457200" indent="-457200">
              <a:buFont typeface="Wingdings" panose="05000000000000000000" pitchFamily="2" charset="2"/>
              <a:buChar char="v"/>
            </a:pPr>
            <a:r>
              <a:rPr lang="ru-RU" sz="3200" b="1" dirty="0">
                <a:solidFill>
                  <a:srgbClr val="FF0000"/>
                </a:solidFill>
                <a:latin typeface="Book Antiqua" panose="02040602050305030304" pitchFamily="18" charset="0"/>
              </a:rPr>
              <a:t>Совет родителям:</a:t>
            </a:r>
            <a:r>
              <a:rPr lang="ru-RU" sz="3200" dirty="0">
                <a:solidFill>
                  <a:srgbClr val="FF0000"/>
                </a:solidFill>
                <a:latin typeface="Book Antiqua" panose="02040602050305030304" pitchFamily="18" charset="0"/>
              </a:rPr>
              <a:t> несмотря на такой большой шаг в развитии, обязательно продолжайте развивать речевой аппарат, так как могут быть проблемы с отдельными буквами (р, ч, щ, с). Читайте сказки на ночь, пойте вместе песни, проговаривайте все четко и понятно. Используйте вопросы в общении, это только ускорит процесс освоения речевого навыка.</a:t>
            </a:r>
          </a:p>
        </p:txBody>
      </p:sp>
    </p:spTree>
    <p:extLst>
      <p:ext uri="{BB962C8B-B14F-4D97-AF65-F5344CB8AC3E}">
        <p14:creationId xmlns:p14="http://schemas.microsoft.com/office/powerpoint/2010/main" val="513649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5539CE27-263F-4268-B92A-0665FC62BEC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883" y="284086"/>
            <a:ext cx="11304233" cy="6303145"/>
          </a:xfrm>
          <a:prstGeom prst="rect">
            <a:avLst/>
          </a:prstGeom>
        </p:spPr>
      </p:pic>
      <p:sp>
        <p:nvSpPr>
          <p:cNvPr id="2" name="Заголовок 1">
            <a:extLst>
              <a:ext uri="{FF2B5EF4-FFF2-40B4-BE49-F238E27FC236}">
                <a16:creationId xmlns:a16="http://schemas.microsoft.com/office/drawing/2014/main" id="{91663444-8038-4870-8D4F-ECF863D9E1FD}"/>
              </a:ext>
            </a:extLst>
          </p:cNvPr>
          <p:cNvSpPr>
            <a:spLocks noGrp="1"/>
          </p:cNvSpPr>
          <p:nvPr>
            <p:ph type="title"/>
          </p:nvPr>
        </p:nvSpPr>
        <p:spPr>
          <a:xfrm>
            <a:off x="594804" y="1319813"/>
            <a:ext cx="11304233" cy="3403107"/>
          </a:xfrm>
        </p:spPr>
        <p:txBody>
          <a:bodyPr>
            <a:noAutofit/>
          </a:bodyPr>
          <a:lstStyle/>
          <a:p>
            <a:pPr marL="342900" indent="-342900">
              <a:buFont typeface="Wingdings" panose="05000000000000000000" pitchFamily="2" charset="2"/>
              <a:buChar char="q"/>
            </a:pPr>
            <a:r>
              <a:rPr lang="ru-RU" sz="2800" b="1" u="sng" dirty="0">
                <a:solidFill>
                  <a:schemeClr val="tx1"/>
                </a:solidFill>
                <a:latin typeface="Book Antiqua" panose="02040602050305030304" pitchFamily="18" charset="0"/>
              </a:rPr>
              <a:t>Навык мышления </a:t>
            </a:r>
            <a:br>
              <a:rPr lang="ru-RU" sz="2200" b="1" dirty="0">
                <a:solidFill>
                  <a:schemeClr val="tx1"/>
                </a:solidFill>
                <a:latin typeface="Book Antiqua" panose="02040602050305030304" pitchFamily="18" charset="0"/>
              </a:rPr>
            </a:br>
            <a:r>
              <a:rPr lang="ru-RU" sz="2200" b="1" dirty="0">
                <a:solidFill>
                  <a:schemeClr val="tx1"/>
                </a:solidFill>
                <a:latin typeface="Book Antiqua" panose="02040602050305030304" pitchFamily="18" charset="0"/>
              </a:rPr>
              <a:t>- Малыш сам может составить логическую связь на простые вещи и действия;</a:t>
            </a:r>
            <a:br>
              <a:rPr lang="ru-RU" sz="2200" b="1" dirty="0">
                <a:solidFill>
                  <a:schemeClr val="tx1"/>
                </a:solidFill>
                <a:latin typeface="Book Antiqua" panose="02040602050305030304" pitchFamily="18" charset="0"/>
              </a:rPr>
            </a:br>
            <a:r>
              <a:rPr lang="ru-RU" sz="2200" b="1" dirty="0">
                <a:solidFill>
                  <a:schemeClr val="tx1"/>
                </a:solidFill>
                <a:latin typeface="Book Antiqua" panose="02040602050305030304" pitchFamily="18" charset="0"/>
              </a:rPr>
              <a:t>- Знает семь цветов спектра;</a:t>
            </a:r>
            <a:br>
              <a:rPr lang="ru-RU" sz="2200" b="1" dirty="0">
                <a:solidFill>
                  <a:schemeClr val="tx1"/>
                </a:solidFill>
                <a:latin typeface="Book Antiqua" panose="02040602050305030304" pitchFamily="18" charset="0"/>
              </a:rPr>
            </a:br>
            <a:r>
              <a:rPr lang="ru-RU" sz="2200" b="1" dirty="0">
                <a:solidFill>
                  <a:schemeClr val="tx1"/>
                </a:solidFill>
                <a:latin typeface="Book Antiqua" panose="02040602050305030304" pitchFamily="18" charset="0"/>
              </a:rPr>
              <a:t>- Знает, как собираются матрешки, пирамидки;</a:t>
            </a:r>
            <a:br>
              <a:rPr lang="ru-RU" sz="2200" b="1" dirty="0">
                <a:solidFill>
                  <a:schemeClr val="tx1"/>
                </a:solidFill>
                <a:latin typeface="Book Antiqua" panose="02040602050305030304" pitchFamily="18" charset="0"/>
              </a:rPr>
            </a:br>
            <a:r>
              <a:rPr lang="ru-RU" sz="2200" b="1" dirty="0">
                <a:solidFill>
                  <a:schemeClr val="tx1"/>
                </a:solidFill>
                <a:latin typeface="Book Antiqua" panose="02040602050305030304" pitchFamily="18" charset="0"/>
              </a:rPr>
              <a:t>- Знает, как найти отличия в картинках;</a:t>
            </a:r>
            <a:br>
              <a:rPr lang="ru-RU" sz="2200" b="1" dirty="0">
                <a:solidFill>
                  <a:schemeClr val="tx1"/>
                </a:solidFill>
                <a:latin typeface="Book Antiqua" panose="02040602050305030304" pitchFamily="18" charset="0"/>
              </a:rPr>
            </a:br>
            <a:r>
              <a:rPr lang="ru-RU" sz="2200" b="1" dirty="0">
                <a:solidFill>
                  <a:schemeClr val="tx1"/>
                </a:solidFill>
                <a:latin typeface="Book Antiqua" panose="02040602050305030304" pitchFamily="18" charset="0"/>
              </a:rPr>
              <a:t>- Умеет на ощупь определить форму фигуры;</a:t>
            </a:r>
            <a:br>
              <a:rPr lang="ru-RU" sz="2200" b="1" dirty="0">
                <a:solidFill>
                  <a:schemeClr val="tx1"/>
                </a:solidFill>
                <a:latin typeface="Book Antiqua" panose="02040602050305030304" pitchFamily="18" charset="0"/>
              </a:rPr>
            </a:br>
            <a:r>
              <a:rPr lang="ru-RU" sz="2200" b="1" dirty="0">
                <a:solidFill>
                  <a:schemeClr val="tx1"/>
                </a:solidFill>
                <a:latin typeface="Book Antiqua" panose="02040602050305030304" pitchFamily="18" charset="0"/>
              </a:rPr>
              <a:t>- Знает размеры предметов и их текстуру (мягкий, твердый);</a:t>
            </a:r>
            <a:br>
              <a:rPr lang="ru-RU" sz="2200" b="1" dirty="0">
                <a:solidFill>
                  <a:schemeClr val="tx1"/>
                </a:solidFill>
                <a:latin typeface="Book Antiqua" panose="02040602050305030304" pitchFamily="18" charset="0"/>
              </a:rPr>
            </a:br>
            <a:r>
              <a:rPr lang="ru-RU" sz="2200" b="1" dirty="0">
                <a:solidFill>
                  <a:schemeClr val="tx1"/>
                </a:solidFill>
                <a:latin typeface="Book Antiqua" panose="02040602050305030304" pitchFamily="18" charset="0"/>
              </a:rPr>
              <a:t>- Может проконтролировать в поле зрения до трёх предметов;</a:t>
            </a:r>
            <a:br>
              <a:rPr lang="ru-RU" sz="2200" b="1" dirty="0">
                <a:solidFill>
                  <a:schemeClr val="tx1"/>
                </a:solidFill>
                <a:latin typeface="Book Antiqua" panose="02040602050305030304" pitchFamily="18" charset="0"/>
              </a:rPr>
            </a:br>
            <a:r>
              <a:rPr lang="ru-RU" sz="2200" b="1" dirty="0">
                <a:solidFill>
                  <a:schemeClr val="tx1"/>
                </a:solidFill>
                <a:latin typeface="Book Antiqua" panose="02040602050305030304" pitchFamily="18" charset="0"/>
              </a:rPr>
              <a:t>- Уже знает некоторые стихи и песенки;</a:t>
            </a:r>
            <a:br>
              <a:rPr lang="ru-RU" sz="2200" b="1" dirty="0">
                <a:solidFill>
                  <a:schemeClr val="tx1"/>
                </a:solidFill>
                <a:latin typeface="Book Antiqua" panose="02040602050305030304" pitchFamily="18" charset="0"/>
              </a:rPr>
            </a:br>
            <a:r>
              <a:rPr lang="ru-RU" sz="2200" b="1" dirty="0">
                <a:solidFill>
                  <a:schemeClr val="tx1"/>
                </a:solidFill>
                <a:latin typeface="Book Antiqua" panose="02040602050305030304" pitchFamily="18" charset="0"/>
              </a:rPr>
              <a:t>- Помнит события, которые произошли более двух дней назад;</a:t>
            </a:r>
            <a:br>
              <a:rPr lang="ru-RU" sz="2200" b="1" dirty="0">
                <a:solidFill>
                  <a:schemeClr val="tx1"/>
                </a:solidFill>
                <a:latin typeface="Book Antiqua" panose="02040602050305030304" pitchFamily="18" charset="0"/>
              </a:rPr>
            </a:br>
            <a:r>
              <a:rPr lang="ru-RU" sz="2200" b="1" dirty="0">
                <a:solidFill>
                  <a:schemeClr val="tx1"/>
                </a:solidFill>
                <a:latin typeface="Book Antiqua" panose="02040602050305030304" pitchFamily="18" charset="0"/>
              </a:rPr>
              <a:t>- Может с легкостью собрать несложный пазл, башню из кубиков;</a:t>
            </a:r>
            <a:br>
              <a:rPr lang="ru-RU" sz="2200" b="1" dirty="0">
                <a:solidFill>
                  <a:schemeClr val="tx1"/>
                </a:solidFill>
                <a:latin typeface="Book Antiqua" panose="02040602050305030304" pitchFamily="18" charset="0"/>
              </a:rPr>
            </a:br>
            <a:r>
              <a:rPr lang="ru-RU" sz="2200" b="1" dirty="0">
                <a:solidFill>
                  <a:schemeClr val="tx1"/>
                </a:solidFill>
                <a:latin typeface="Book Antiqua" panose="02040602050305030304" pitchFamily="18" charset="0"/>
              </a:rPr>
              <a:t>- Считает до 5;</a:t>
            </a:r>
            <a:br>
              <a:rPr lang="ru-RU" sz="2200" b="1" dirty="0">
                <a:solidFill>
                  <a:schemeClr val="tx1"/>
                </a:solidFill>
                <a:latin typeface="Book Antiqua" panose="02040602050305030304" pitchFamily="18" charset="0"/>
              </a:rPr>
            </a:br>
            <a:r>
              <a:rPr lang="ru-RU" sz="2200" b="1" dirty="0">
                <a:solidFill>
                  <a:schemeClr val="tx1"/>
                </a:solidFill>
                <a:latin typeface="Book Antiqua" panose="02040602050305030304" pitchFamily="18" charset="0"/>
              </a:rPr>
              <a:t>- Может рисовать и разукрашивать, выходя за линии и не соблюдая           цветовой порядок.</a:t>
            </a:r>
            <a:br>
              <a:rPr lang="ru-RU" sz="2200" b="1" dirty="0">
                <a:solidFill>
                  <a:schemeClr val="tx1"/>
                </a:solidFill>
                <a:latin typeface="Book Antiqua" panose="02040602050305030304" pitchFamily="18" charset="0"/>
              </a:rPr>
            </a:br>
            <a:endParaRPr lang="ru-RU" sz="2200" b="1"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1210962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45231043-20AB-43A5-9153-DFFEF05823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884" y="284086"/>
            <a:ext cx="11256886" cy="6303145"/>
          </a:xfrm>
          <a:prstGeom prst="rect">
            <a:avLst/>
          </a:prstGeom>
        </p:spPr>
      </p:pic>
      <p:sp>
        <p:nvSpPr>
          <p:cNvPr id="2" name="Заголовок 1">
            <a:extLst>
              <a:ext uri="{FF2B5EF4-FFF2-40B4-BE49-F238E27FC236}">
                <a16:creationId xmlns:a16="http://schemas.microsoft.com/office/drawing/2014/main" id="{00C67001-2C71-47F6-B61D-8912825070C5}"/>
              </a:ext>
            </a:extLst>
          </p:cNvPr>
          <p:cNvSpPr>
            <a:spLocks noGrp="1"/>
          </p:cNvSpPr>
          <p:nvPr>
            <p:ph type="title"/>
          </p:nvPr>
        </p:nvSpPr>
        <p:spPr>
          <a:xfrm>
            <a:off x="1158238" y="1589103"/>
            <a:ext cx="10453753" cy="2250045"/>
          </a:xfrm>
        </p:spPr>
        <p:txBody>
          <a:bodyPr>
            <a:noAutofit/>
          </a:bodyPr>
          <a:lstStyle/>
          <a:p>
            <a:pPr marL="457200" indent="-457200">
              <a:buFont typeface="Wingdings" panose="05000000000000000000" pitchFamily="2" charset="2"/>
              <a:buChar char="v"/>
            </a:pPr>
            <a:r>
              <a:rPr lang="ru-RU" sz="3200" b="1" dirty="0">
                <a:solidFill>
                  <a:srgbClr val="FF0000"/>
                </a:solidFill>
                <a:latin typeface="Book Antiqua" panose="02040602050305030304" pitchFamily="18" charset="0"/>
              </a:rPr>
              <a:t>Совет родителям:</a:t>
            </a:r>
            <a:r>
              <a:rPr lang="ru-RU" sz="3200" dirty="0">
                <a:solidFill>
                  <a:srgbClr val="FF0000"/>
                </a:solidFill>
                <a:latin typeface="Book Antiqua" panose="02040602050305030304" pitchFamily="18" charset="0"/>
              </a:rPr>
              <a:t> в этом возрасте стоит сделать акцент на творческое начало, внимательно наблюдайте за тем, что ребенок делает с удовольствием. Может пора отдавать его на какие-то кружки? На танцы берут часто с трех лет, как и на вокальные занятия. </a:t>
            </a:r>
            <a:br>
              <a:rPr lang="ru-RU" sz="3200" dirty="0">
                <a:solidFill>
                  <a:srgbClr val="FF0000"/>
                </a:solidFill>
                <a:latin typeface="Book Antiqua" panose="02040602050305030304" pitchFamily="18" charset="0"/>
              </a:rPr>
            </a:br>
            <a:r>
              <a:rPr lang="ru-RU" sz="3200" dirty="0">
                <a:solidFill>
                  <a:srgbClr val="FF0000"/>
                </a:solidFill>
                <a:latin typeface="Book Antiqua" panose="02040602050305030304" pitchFamily="18" charset="0"/>
              </a:rPr>
              <a:t>       Поддерживайте желания малыша что-либо делать. Совместная лепка из пластилина, прогулки и творческие занятия ускоряют развитие.</a:t>
            </a:r>
          </a:p>
        </p:txBody>
      </p:sp>
    </p:spTree>
    <p:extLst>
      <p:ext uri="{BB962C8B-B14F-4D97-AF65-F5344CB8AC3E}">
        <p14:creationId xmlns:p14="http://schemas.microsoft.com/office/powerpoint/2010/main" val="13486199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14DE3066-1D8A-4290-BF70-67509B9C21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883" y="284086"/>
            <a:ext cx="11304233" cy="6303145"/>
          </a:xfrm>
          <a:prstGeom prst="rect">
            <a:avLst/>
          </a:prstGeom>
        </p:spPr>
      </p:pic>
      <p:sp>
        <p:nvSpPr>
          <p:cNvPr id="2" name="Заголовок 1">
            <a:extLst>
              <a:ext uri="{FF2B5EF4-FFF2-40B4-BE49-F238E27FC236}">
                <a16:creationId xmlns:a16="http://schemas.microsoft.com/office/drawing/2014/main" id="{B4EAC543-FB76-4628-81A4-AC4BA267FADB}"/>
              </a:ext>
            </a:extLst>
          </p:cNvPr>
          <p:cNvSpPr>
            <a:spLocks noGrp="1"/>
          </p:cNvSpPr>
          <p:nvPr>
            <p:ph type="title"/>
          </p:nvPr>
        </p:nvSpPr>
        <p:spPr>
          <a:xfrm>
            <a:off x="1158239" y="840420"/>
            <a:ext cx="9875520" cy="4290874"/>
          </a:xfrm>
        </p:spPr>
        <p:txBody>
          <a:bodyPr>
            <a:normAutofit fontScale="90000"/>
          </a:bodyPr>
          <a:lstStyle/>
          <a:p>
            <a:pPr marL="571500" indent="-571500">
              <a:buFont typeface="Wingdings" panose="05000000000000000000" pitchFamily="2" charset="2"/>
              <a:buChar char="q"/>
            </a:pPr>
            <a:r>
              <a:rPr lang="ru-RU" sz="3600" b="1" u="sng" dirty="0">
                <a:solidFill>
                  <a:schemeClr val="tx1"/>
                </a:solidFill>
                <a:latin typeface="Book Antiqua" panose="02040602050305030304" pitchFamily="18" charset="0"/>
              </a:rPr>
              <a:t>Навык быта</a:t>
            </a:r>
            <a:br>
              <a:rPr lang="ru-RU" sz="3600" b="1" dirty="0">
                <a:solidFill>
                  <a:schemeClr val="tx1"/>
                </a:solidFill>
                <a:latin typeface="Book Antiqua" panose="02040602050305030304" pitchFamily="18" charset="0"/>
              </a:rPr>
            </a:br>
            <a:r>
              <a:rPr lang="ru-RU" sz="3100" b="1" dirty="0">
                <a:solidFill>
                  <a:schemeClr val="tx1"/>
                </a:solidFill>
                <a:latin typeface="Book Antiqua" panose="02040602050305030304" pitchFamily="18" charset="0"/>
              </a:rPr>
              <a:t>- Малыш знает как надо одеваться и может это делать самостоятельно;</a:t>
            </a:r>
            <a:br>
              <a:rPr lang="ru-RU" sz="3100" b="1" dirty="0">
                <a:solidFill>
                  <a:schemeClr val="tx1"/>
                </a:solidFill>
                <a:latin typeface="Book Antiqua" panose="02040602050305030304" pitchFamily="18" charset="0"/>
              </a:rPr>
            </a:br>
            <a:r>
              <a:rPr lang="ru-RU" sz="3100" b="1" dirty="0">
                <a:solidFill>
                  <a:schemeClr val="tx1"/>
                </a:solidFill>
                <a:latin typeface="Book Antiqua" panose="02040602050305030304" pitchFamily="18" charset="0"/>
              </a:rPr>
              <a:t>- Обувь на замке и липучке не составляет труда, сложнее со шнурками;</a:t>
            </a:r>
            <a:br>
              <a:rPr lang="ru-RU" sz="3100" b="1" dirty="0">
                <a:solidFill>
                  <a:schemeClr val="tx1"/>
                </a:solidFill>
                <a:latin typeface="Book Antiqua" panose="02040602050305030304" pitchFamily="18" charset="0"/>
              </a:rPr>
            </a:br>
            <a:r>
              <a:rPr lang="ru-RU" sz="3100" b="1" dirty="0">
                <a:solidFill>
                  <a:schemeClr val="tx1"/>
                </a:solidFill>
                <a:latin typeface="Book Antiqua" panose="02040602050305030304" pitchFamily="18" charset="0"/>
              </a:rPr>
              <a:t>- Пуговицы больше не кажутся чем-то сложным ребенку;</a:t>
            </a:r>
            <a:br>
              <a:rPr lang="ru-RU" sz="3100" b="1" dirty="0">
                <a:solidFill>
                  <a:schemeClr val="tx1"/>
                </a:solidFill>
                <a:latin typeface="Book Antiqua" panose="02040602050305030304" pitchFamily="18" charset="0"/>
              </a:rPr>
            </a:br>
            <a:r>
              <a:rPr lang="ru-RU" sz="3100" b="1" dirty="0">
                <a:solidFill>
                  <a:schemeClr val="tx1"/>
                </a:solidFill>
                <a:latin typeface="Book Antiqua" panose="02040602050305030304" pitchFamily="18" charset="0"/>
              </a:rPr>
              <a:t>- Малыш хорошо понимает необходимость чистить зубы, купаться и мыть руки после прогулки, перед едой. Может делать это сам;</a:t>
            </a:r>
            <a:br>
              <a:rPr lang="ru-RU" sz="3100" b="1" dirty="0">
                <a:solidFill>
                  <a:schemeClr val="tx1"/>
                </a:solidFill>
                <a:latin typeface="Book Antiqua" panose="02040602050305030304" pitchFamily="18" charset="0"/>
              </a:rPr>
            </a:br>
            <a:r>
              <a:rPr lang="ru-RU" sz="3100" b="1" dirty="0">
                <a:solidFill>
                  <a:schemeClr val="tx1"/>
                </a:solidFill>
                <a:latin typeface="Book Antiqua" panose="02040602050305030304" pitchFamily="18" charset="0"/>
              </a:rPr>
              <a:t>- Ест уже самостоятельно за столом, не выплескивая все из тарелки.</a:t>
            </a:r>
            <a:br>
              <a:rPr lang="ru-RU" sz="3100" b="1" dirty="0">
                <a:solidFill>
                  <a:schemeClr val="tx1"/>
                </a:solidFill>
                <a:latin typeface="Book Antiqua" panose="02040602050305030304" pitchFamily="18" charset="0"/>
              </a:rPr>
            </a:br>
            <a:endParaRPr lang="ru-RU" sz="3100" b="1"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23887090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9256A51D-C3B6-44CD-946A-3AEAE175B6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883" y="284086"/>
            <a:ext cx="11304233" cy="6303145"/>
          </a:xfrm>
          <a:prstGeom prst="rect">
            <a:avLst/>
          </a:prstGeom>
        </p:spPr>
      </p:pic>
      <p:sp>
        <p:nvSpPr>
          <p:cNvPr id="2" name="Заголовок 1">
            <a:extLst>
              <a:ext uri="{FF2B5EF4-FFF2-40B4-BE49-F238E27FC236}">
                <a16:creationId xmlns:a16="http://schemas.microsoft.com/office/drawing/2014/main" id="{914E5FE5-81C8-4B22-AFF8-D87FD5654EC7}"/>
              </a:ext>
            </a:extLst>
          </p:cNvPr>
          <p:cNvSpPr>
            <a:spLocks noGrp="1"/>
          </p:cNvSpPr>
          <p:nvPr>
            <p:ph type="title"/>
          </p:nvPr>
        </p:nvSpPr>
        <p:spPr>
          <a:xfrm>
            <a:off x="1158239" y="1994516"/>
            <a:ext cx="9875520" cy="1565429"/>
          </a:xfrm>
        </p:spPr>
        <p:txBody>
          <a:bodyPr>
            <a:noAutofit/>
          </a:bodyPr>
          <a:lstStyle/>
          <a:p>
            <a:pPr marL="571500" indent="-571500">
              <a:buFont typeface="Wingdings" panose="05000000000000000000" pitchFamily="2" charset="2"/>
              <a:buChar char="v"/>
            </a:pPr>
            <a:r>
              <a:rPr lang="ru-RU" sz="2800" b="1" dirty="0">
                <a:solidFill>
                  <a:srgbClr val="FF0000"/>
                </a:solidFill>
                <a:latin typeface="Book Antiqua" panose="02040602050305030304" pitchFamily="18" charset="0"/>
              </a:rPr>
              <a:t>Совет родителям: </a:t>
            </a:r>
            <a:r>
              <a:rPr lang="ru-RU" sz="2800" dirty="0">
                <a:solidFill>
                  <a:srgbClr val="FF0000"/>
                </a:solidFill>
                <a:latin typeface="Book Antiqua" panose="02040602050305030304" pitchFamily="18" charset="0"/>
              </a:rPr>
              <a:t>от ребёнка  часто слышно «Я сам» «Я не буду» — этот период называют «кризисом трех лет», так как ребенку хочется быть независимым. Выражаться это может у всех по-разному, кто-то очень негативно реагирует на возражения родителей, кто-то более спокойно. Однако спустя время это проходит и ничего страшного в этом нет.</a:t>
            </a:r>
            <a:br>
              <a:rPr lang="ru-RU" sz="2800" dirty="0">
                <a:solidFill>
                  <a:srgbClr val="FF0000"/>
                </a:solidFill>
                <a:latin typeface="Book Antiqua" panose="02040602050305030304" pitchFamily="18" charset="0"/>
              </a:rPr>
            </a:br>
            <a:r>
              <a:rPr lang="ru-RU" sz="2800" dirty="0">
                <a:solidFill>
                  <a:srgbClr val="FF0000"/>
                </a:solidFill>
                <a:latin typeface="Book Antiqua" panose="02040602050305030304" pitchFamily="18" charset="0"/>
              </a:rPr>
              <a:t>      Не торопите ребенка в его достижениях, а поддерживайте. Давайте ему возможность ошибаться и не пугаться своих промахов.</a:t>
            </a:r>
          </a:p>
        </p:txBody>
      </p:sp>
    </p:spTree>
    <p:extLst>
      <p:ext uri="{BB962C8B-B14F-4D97-AF65-F5344CB8AC3E}">
        <p14:creationId xmlns:p14="http://schemas.microsoft.com/office/powerpoint/2010/main" val="2026441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FA8E5FD9-0699-4ABD-B367-03F09F404B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883" y="284086"/>
            <a:ext cx="11304233" cy="6303145"/>
          </a:xfrm>
          <a:prstGeom prst="rect">
            <a:avLst/>
          </a:prstGeom>
        </p:spPr>
      </p:pic>
      <p:sp>
        <p:nvSpPr>
          <p:cNvPr id="2" name="Заголовок 1">
            <a:extLst>
              <a:ext uri="{FF2B5EF4-FFF2-40B4-BE49-F238E27FC236}">
                <a16:creationId xmlns:a16="http://schemas.microsoft.com/office/drawing/2014/main" id="{A2171516-9270-4651-97AD-748D16898147}"/>
              </a:ext>
            </a:extLst>
          </p:cNvPr>
          <p:cNvSpPr>
            <a:spLocks noGrp="1"/>
          </p:cNvSpPr>
          <p:nvPr>
            <p:ph type="title"/>
          </p:nvPr>
        </p:nvSpPr>
        <p:spPr>
          <a:xfrm>
            <a:off x="1158239" y="2163191"/>
            <a:ext cx="9875520" cy="1627573"/>
          </a:xfrm>
        </p:spPr>
        <p:txBody>
          <a:bodyPr>
            <a:noAutofit/>
          </a:bodyPr>
          <a:lstStyle/>
          <a:p>
            <a:pPr marL="457200" indent="-457200">
              <a:buFont typeface="Wingdings" panose="05000000000000000000" pitchFamily="2" charset="2"/>
              <a:buChar char="q"/>
            </a:pPr>
            <a:r>
              <a:rPr lang="ru-RU" sz="3000" b="1" u="sng" dirty="0">
                <a:solidFill>
                  <a:schemeClr val="tx1"/>
                </a:solidFill>
                <a:latin typeface="Book Antiqua" panose="02040602050305030304" pitchFamily="18" charset="0"/>
              </a:rPr>
              <a:t>Физическое развитие ребёнка</a:t>
            </a:r>
            <a:br>
              <a:rPr lang="ru-RU" sz="3000" b="1" dirty="0">
                <a:solidFill>
                  <a:schemeClr val="tx1"/>
                </a:solidFill>
                <a:latin typeface="Book Antiqua" panose="02040602050305030304" pitchFamily="18" charset="0"/>
              </a:rPr>
            </a:br>
            <a:r>
              <a:rPr lang="ru-RU" sz="3000" b="1" dirty="0">
                <a:solidFill>
                  <a:schemeClr val="tx1"/>
                </a:solidFill>
                <a:latin typeface="Book Antiqua" panose="02040602050305030304" pitchFamily="18" charset="0"/>
              </a:rPr>
              <a:t>- Знает игры с мячом, умеет им пользоваться;</a:t>
            </a:r>
            <a:br>
              <a:rPr lang="ru-RU" sz="3000" b="1" dirty="0">
                <a:solidFill>
                  <a:schemeClr val="tx1"/>
                </a:solidFill>
                <a:latin typeface="Book Antiqua" panose="02040602050305030304" pitchFamily="18" charset="0"/>
              </a:rPr>
            </a:br>
            <a:r>
              <a:rPr lang="ru-RU" sz="3000" b="1" dirty="0">
                <a:solidFill>
                  <a:schemeClr val="tx1"/>
                </a:solidFill>
                <a:latin typeface="Book Antiqua" panose="02040602050305030304" pitchFamily="18" charset="0"/>
              </a:rPr>
              <a:t>- Умеет спускаться и подниматься по лестнице;</a:t>
            </a:r>
            <a:br>
              <a:rPr lang="ru-RU" sz="3000" b="1" dirty="0">
                <a:solidFill>
                  <a:schemeClr val="tx1"/>
                </a:solidFill>
                <a:latin typeface="Book Antiqua" panose="02040602050305030304" pitchFamily="18" charset="0"/>
              </a:rPr>
            </a:br>
            <a:r>
              <a:rPr lang="ru-RU" sz="3000" b="1" dirty="0">
                <a:solidFill>
                  <a:schemeClr val="tx1"/>
                </a:solidFill>
                <a:latin typeface="Book Antiqua" panose="02040602050305030304" pitchFamily="18" charset="0"/>
              </a:rPr>
              <a:t>- Активность проявляется через прыжки и бег;</a:t>
            </a:r>
            <a:br>
              <a:rPr lang="ru-RU" sz="3000" b="1" dirty="0">
                <a:solidFill>
                  <a:schemeClr val="tx1"/>
                </a:solidFill>
                <a:latin typeface="Book Antiqua" panose="02040602050305030304" pitchFamily="18" charset="0"/>
              </a:rPr>
            </a:br>
            <a:r>
              <a:rPr lang="ru-RU" sz="3000" b="1" dirty="0">
                <a:solidFill>
                  <a:schemeClr val="tx1"/>
                </a:solidFill>
                <a:latin typeface="Book Antiqua" panose="02040602050305030304" pitchFamily="18" charset="0"/>
              </a:rPr>
              <a:t>- Играя, может сопровождать все словами;</a:t>
            </a:r>
            <a:br>
              <a:rPr lang="ru-RU" sz="3000" b="1" dirty="0">
                <a:solidFill>
                  <a:schemeClr val="tx1"/>
                </a:solidFill>
                <a:latin typeface="Book Antiqua" panose="02040602050305030304" pitchFamily="18" charset="0"/>
              </a:rPr>
            </a:br>
            <a:r>
              <a:rPr lang="ru-RU" sz="3000" b="1" dirty="0">
                <a:solidFill>
                  <a:schemeClr val="tx1"/>
                </a:solidFill>
                <a:latin typeface="Book Antiqua" panose="02040602050305030304" pitchFamily="18" charset="0"/>
              </a:rPr>
              <a:t>- Выполняет правила в подвижных играх;</a:t>
            </a:r>
            <a:br>
              <a:rPr lang="ru-RU" sz="3000" b="1" dirty="0">
                <a:solidFill>
                  <a:schemeClr val="tx1"/>
                </a:solidFill>
                <a:latin typeface="Book Antiqua" panose="02040602050305030304" pitchFamily="18" charset="0"/>
              </a:rPr>
            </a:br>
            <a:r>
              <a:rPr lang="ru-RU" sz="3000" b="1" dirty="0">
                <a:solidFill>
                  <a:schemeClr val="tx1"/>
                </a:solidFill>
                <a:latin typeface="Book Antiqua" panose="02040602050305030304" pitchFamily="18" charset="0"/>
              </a:rPr>
              <a:t>- Умеет кататься на трехколесном велосипеде;</a:t>
            </a:r>
            <a:br>
              <a:rPr lang="ru-RU" sz="3000" b="1" dirty="0">
                <a:solidFill>
                  <a:schemeClr val="tx1"/>
                </a:solidFill>
                <a:latin typeface="Book Antiqua" panose="02040602050305030304" pitchFamily="18" charset="0"/>
              </a:rPr>
            </a:br>
            <a:r>
              <a:rPr lang="ru-RU" sz="3000" b="1" dirty="0">
                <a:solidFill>
                  <a:schemeClr val="tx1"/>
                </a:solidFill>
                <a:latin typeface="Book Antiqua" panose="02040602050305030304" pitchFamily="18" charset="0"/>
              </a:rPr>
              <a:t>- Уверенно стоит, ходит, поворачивается; </a:t>
            </a:r>
            <a:br>
              <a:rPr lang="ru-RU" sz="3000" b="1" dirty="0">
                <a:solidFill>
                  <a:schemeClr val="tx1"/>
                </a:solidFill>
                <a:latin typeface="Book Antiqua" panose="02040602050305030304" pitchFamily="18" charset="0"/>
              </a:rPr>
            </a:br>
            <a:r>
              <a:rPr lang="ru-RU" sz="3000" b="1" dirty="0">
                <a:solidFill>
                  <a:schemeClr val="tx1"/>
                </a:solidFill>
                <a:latin typeface="Book Antiqua" panose="02040602050305030304" pitchFamily="18" charset="0"/>
              </a:rPr>
              <a:t>- Может стоять на одной ноге.</a:t>
            </a:r>
            <a:br>
              <a:rPr lang="ru-RU" sz="3000" b="1" dirty="0">
                <a:solidFill>
                  <a:srgbClr val="FF0000"/>
                </a:solidFill>
                <a:latin typeface="Book Antiqua" panose="02040602050305030304" pitchFamily="18" charset="0"/>
              </a:rPr>
            </a:br>
            <a:endParaRPr lang="ru-RU" sz="3000" b="1" dirty="0">
              <a:solidFill>
                <a:srgbClr val="FF0000"/>
              </a:solidFill>
              <a:latin typeface="Book Antiqua" panose="02040602050305030304" pitchFamily="18" charset="0"/>
            </a:endParaRPr>
          </a:p>
        </p:txBody>
      </p:sp>
    </p:spTree>
    <p:extLst>
      <p:ext uri="{BB962C8B-B14F-4D97-AF65-F5344CB8AC3E}">
        <p14:creationId xmlns:p14="http://schemas.microsoft.com/office/powerpoint/2010/main" val="4139276339"/>
      </p:ext>
    </p:extLst>
  </p:cSld>
  <p:clrMapOvr>
    <a:masterClrMapping/>
  </p:clrMapOvr>
</p:sld>
</file>

<file path=ppt/theme/theme1.xml><?xml version="1.0" encoding="utf-8"?>
<a:theme xmlns:a="http://schemas.openxmlformats.org/drawingml/2006/main" name="Базис">
  <a:themeElements>
    <a:clrScheme name="Базис">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Базис">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Базис">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Базис</Template>
  <TotalTime>383</TotalTime>
  <Words>1133</Words>
  <Application>Microsoft Office PowerPoint</Application>
  <PresentationFormat>Широкоэкранный</PresentationFormat>
  <Paragraphs>15</Paragraphs>
  <Slides>15</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15</vt:i4>
      </vt:variant>
    </vt:vector>
  </HeadingPairs>
  <TitlesOfParts>
    <vt:vector size="19" baseType="lpstr">
      <vt:lpstr>Book Antiqua</vt:lpstr>
      <vt:lpstr>Corbel</vt:lpstr>
      <vt:lpstr>Wingdings</vt:lpstr>
      <vt:lpstr>Базис</vt:lpstr>
      <vt:lpstr>НАВЫКИ  3-Х ЛЕТНего ребёнка</vt:lpstr>
      <vt:lpstr>      В первые 3 года своей жизни малыш совершает огромный скачок в своем развитии.        Только представьте: только что он учится держать голову, а через год уже во всю бегает за котом. А еще через два года может рассуждать на разные темы.        Многие родители задаются вопросом:   - Что должен уметь ребенок в 3 года? </vt:lpstr>
      <vt:lpstr>Навык речи - Умение четко произносить имя и фамилию           свою и родителей; - Словарный запас до 1500 слов; - Выражение своих мыслей через речь, а не звуки; - Увеличение длины предложений; - Обобщение в группы знакомых предметов; - Возможность выучить четверостишие и песенки; - Понимание ошибок в речи других детей. </vt:lpstr>
      <vt:lpstr>Совет родителям: несмотря на такой большой шаг в развитии, обязательно продолжайте развивать речевой аппарат, так как могут быть проблемы с отдельными буквами (р, ч, щ, с). Читайте сказки на ночь, пойте вместе песни, проговаривайте все четко и понятно. Используйте вопросы в общении, это только ускорит процесс освоения речевого навыка.</vt:lpstr>
      <vt:lpstr>Навык мышления  - Малыш сам может составить логическую связь на простые вещи и действия; - Знает семь цветов спектра; - Знает, как собираются матрешки, пирамидки; - Знает, как найти отличия в картинках; - Умеет на ощупь определить форму фигуры; - Знает размеры предметов и их текстуру (мягкий, твердый); - Может проконтролировать в поле зрения до трёх предметов; - Уже знает некоторые стихи и песенки; - Помнит события, которые произошли более двух дней назад; - Может с легкостью собрать несложный пазл, башню из кубиков; - Считает до 5; - Может рисовать и разукрашивать, выходя за линии и не соблюдая           цветовой порядок. </vt:lpstr>
      <vt:lpstr>Совет родителям: в этом возрасте стоит сделать акцент на творческое начало, внимательно наблюдайте за тем, что ребенок делает с удовольствием. Может пора отдавать его на какие-то кружки? На танцы берут часто с трех лет, как и на вокальные занятия.         Поддерживайте желания малыша что-либо делать. Совместная лепка из пластилина, прогулки и творческие занятия ускоряют развитие.</vt:lpstr>
      <vt:lpstr>Навык быта - Малыш знает как надо одеваться и может это делать самостоятельно; - Обувь на замке и липучке не составляет труда, сложнее со шнурками; - Пуговицы больше не кажутся чем-то сложным ребенку; - Малыш хорошо понимает необходимость чистить зубы, купаться и мыть руки после прогулки, перед едой. Может делать это сам; - Ест уже самостоятельно за столом, не выплескивая все из тарелки. </vt:lpstr>
      <vt:lpstr>Совет родителям: от ребёнка  часто слышно «Я сам» «Я не буду» — этот период называют «кризисом трех лет», так как ребенку хочется быть независимым. Выражаться это может у всех по-разному, кто-то очень негативно реагирует на возражения родителей, кто-то более спокойно. Однако спустя время это проходит и ничего страшного в этом нет.       Не торопите ребенка в его достижениях, а поддерживайте. Давайте ему возможность ошибаться и не пугаться своих промахов.</vt:lpstr>
      <vt:lpstr>Физическое развитие ребёнка - Знает игры с мячом, умеет им пользоваться; - Умеет спускаться и подниматься по лестнице; - Активность проявляется через прыжки и бег; - Играя, может сопровождать все словами; - Выполняет правила в подвижных играх; - Умеет кататься на трехколесном велосипеде; - Уверенно стоит, ходит, поворачивается;  - Может стоять на одной ноге. </vt:lpstr>
      <vt:lpstr>Совет родителям: гуляйте с трехлеткой побольше, ему может не хватать свежего воздуха и активности в стенах дома. Если до трех лет малыш не научился плавать и не знаком с бассейном — время пришло. Чем больше кроха активничает в три года, тем здоровее он будет потом.</vt:lpstr>
      <vt:lpstr>Социальный навык - Понимает где его вещи, а где чужие; - Подражает самым близким; - Тянется к знакомствам и общению; - Проявляет чувство гордости за себя или родителей; - Проявляет инициативу; - Ждет похвалу; - Переживает, если его начинают ругать; - Знает кто чужой, а кто близкий; - Выражает эмоции уже более осознанно; - Фантазия бьет ключом и ребенок может много выдумывать. </vt:lpstr>
      <vt:lpstr>Совет родителям: если ребенок проявляет стеснение к сверстникам, поможет поощрение знакомств и небольшая помощь. В этом момент может проявиться застенчивость, которая будет мешать жизни в социуме в будущем. Ребенок знает как получить то, что ему нужно, поэтому не исключены осознанные манипуляции через «хочу, купи». Если кажется, что малыш отдаляется, панику стоит отключить. Теперь кроха начинает осознавать, что он личность, а не целое с мамой и общение с детьми куда более необходимо.</vt:lpstr>
      <vt:lpstr>Что является тревожным сигналом для трехлетки: - Ребенок плохо разговаривает, и это не в силу незнания слов. Он мямлит себе под нос, бесконечно тараторит, что и слова не разобрать, съедает половину слова; - Слюноотделение выше нормы. Малыш в три года уже достаточно большой, чтобы контролировать этот процесс; - Сходить самостоятельно в туалет для него проблема; - Одеться и покушать без помощи вызывают трудности и истерику; - Игры не делают ребенка активным, он скован каждый раз, его движения вялые настолько, что даже мячик бросить сложно; - Башенка из кубиков кажется чем-то непосильным; - Ребенок не умеет составлять логические цепочки, а определения окружающего мира для него что-то неизвестное; - Кроха вечно тянется за мамой или кем-то из родственников, не может оставаться один, даже на пять минут; - Повышенное количество истерик (ежедневное), паника, страхи и слезы не есть хорошо;  - Ребенок не узнает близких и не может сказать свое имя, фамилию и имена родителей.  </vt:lpstr>
      <vt:lpstr>Совет родителям: конечно, если в списке вы нашли то, что характеризует поведение вашего ребенка, поднимать панику не нужно. Однако врача стоит посетить, сейчас можно с помощью терапии скорректировать все, что угодно у ребенка. Но это не значит, что можно откладывать поход к педиатру на потом.        Помните, что повышенное внимание к ребенку в этом возрасте - залог его правильного развития.  </vt:lpstr>
      <vt:lpstr>СПАСИБО  ЗА ВНИМАНИЕ!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НАВЫКИ  3-Х ЛЕТНЕГО РЕБЁНКА</dc:title>
  <dc:creator>Никита Кузьмин</dc:creator>
  <cp:lastModifiedBy>Никита Кузьмин</cp:lastModifiedBy>
  <cp:revision>16</cp:revision>
  <dcterms:created xsi:type="dcterms:W3CDTF">2020-05-14T05:11:29Z</dcterms:created>
  <dcterms:modified xsi:type="dcterms:W3CDTF">2020-05-15T15:55:55Z</dcterms:modified>
</cp:coreProperties>
</file>