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60" r:id="rId3"/>
    <p:sldId id="276" r:id="rId4"/>
    <p:sldId id="261" r:id="rId5"/>
    <p:sldId id="257" r:id="rId6"/>
    <p:sldId id="262" r:id="rId7"/>
    <p:sldId id="264" r:id="rId8"/>
    <p:sldId id="285" r:id="rId9"/>
    <p:sldId id="263" r:id="rId10"/>
    <p:sldId id="265" r:id="rId11"/>
    <p:sldId id="266" r:id="rId12"/>
    <p:sldId id="267" r:id="rId13"/>
    <p:sldId id="268" r:id="rId14"/>
    <p:sldId id="269" r:id="rId15"/>
    <p:sldId id="271" r:id="rId16"/>
    <p:sldId id="273" r:id="rId17"/>
    <p:sldId id="274" r:id="rId18"/>
    <p:sldId id="275" r:id="rId19"/>
    <p:sldId id="286" r:id="rId20"/>
    <p:sldId id="277" r:id="rId21"/>
    <p:sldId id="278" r:id="rId22"/>
    <p:sldId id="279" r:id="rId23"/>
    <p:sldId id="280" r:id="rId24"/>
    <p:sldId id="281" r:id="rId25"/>
    <p:sldId id="282" r:id="rId26"/>
    <p:sldId id="283" r:id="rId27"/>
    <p:sldId id="284" r:id="rId28"/>
    <p:sldId id="259" r:id="rId2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8941DDEC-D26B-4419-9250-F4F54D9770D3}">
          <p14:sldIdLst>
            <p14:sldId id="256"/>
            <p14:sldId id="260"/>
            <p14:sldId id="276"/>
            <p14:sldId id="261"/>
            <p14:sldId id="257"/>
            <p14:sldId id="262"/>
            <p14:sldId id="264"/>
            <p14:sldId id="285"/>
            <p14:sldId id="263"/>
            <p14:sldId id="265"/>
            <p14:sldId id="266"/>
            <p14:sldId id="267"/>
            <p14:sldId id="268"/>
            <p14:sldId id="269"/>
            <p14:sldId id="271"/>
            <p14:sldId id="273"/>
            <p14:sldId id="274"/>
            <p14:sldId id="275"/>
            <p14:sldId id="286"/>
            <p14:sldId id="277"/>
          </p14:sldIdLst>
        </p14:section>
        <p14:section name="Раздел без заголовка" id="{3934DC93-8185-4444-8C32-B1A726140D66}">
          <p14:sldIdLst>
            <p14:sldId id="278"/>
            <p14:sldId id="279"/>
            <p14:sldId id="280"/>
            <p14:sldId id="281"/>
            <p14:sldId id="282"/>
            <p14:sldId id="283"/>
            <p14:sldId id="284"/>
            <p14:sldId id="259"/>
          </p14:sldIdLst>
        </p14:section>
      </p14:sectionLst>
    </p:ex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481" autoAdjust="0"/>
    <p:restoredTop sz="94638" autoAdjust="0"/>
  </p:normalViewPr>
  <p:slideViewPr>
    <p:cSldViewPr>
      <p:cViewPr varScale="1">
        <p:scale>
          <a:sx n="70" d="100"/>
          <a:sy n="70" d="100"/>
        </p:scale>
        <p:origin x="-1290"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720B9B5E-369B-40C2-B48E-E713207CB502}" type="datetimeFigureOut">
              <a:rPr lang="ru-RU" smtClean="0"/>
              <a:pPr/>
              <a:t>24.04.2020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120762F-A1E8-4F7C-8932-B801E5D0280A}" type="slidenum">
              <a:rPr lang="ru-RU" smtClean="0"/>
              <a:pPr/>
              <a:t>‹#›</a:t>
            </a:fld>
            <a:endParaRPr lang="ru-RU"/>
          </a:p>
        </p:txBody>
      </p:sp>
      <p:sp>
        <p:nvSpPr>
          <p:cNvPr id="7" name="Rectangle 1"/>
          <p:cNvSpPr>
            <a:spLocks noChangeArrowheads="1"/>
          </p:cNvSpPr>
          <p:nvPr userDrawn="1"/>
        </p:nvSpPr>
        <p:spPr bwMode="auto">
          <a:xfrm>
            <a:off x="0" y="0"/>
            <a:ext cx="9144000" cy="457200"/>
          </a:xfrm>
          <a:prstGeom prst="rect">
            <a:avLst/>
          </a:prstGeom>
          <a:solidFill>
            <a:srgbClr val="FFFFFF"/>
          </a:solidFill>
          <a:ln w="9525">
            <a:noFill/>
            <a:miter lim="800000"/>
            <a:headEnd/>
            <a:tailEnd/>
          </a:ln>
          <a:effectLst/>
        </p:spPr>
        <p:txBody>
          <a:bodyPr vert="horz" wrap="none" lIns="0" tIns="76176" rIns="7935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800" b="0" i="0" u="none" strike="noStrike" cap="none" normalizeH="0" baseline="0" dirty="0" err="1" smtClean="0">
                <a:ln>
                  <a:noFill/>
                </a:ln>
                <a:solidFill>
                  <a:srgbClr val="000000"/>
                </a:solidFill>
                <a:effectLst/>
                <a:latin typeface="Helvetica"/>
                <a:cs typeface="Arial" pitchFamily="34" charset="0"/>
              </a:rPr>
              <a:t>Black</a:t>
            </a:r>
            <a:r>
              <a:rPr kumimoji="0" lang="ru-RU" sz="800" b="0" i="0" u="none" strike="noStrike" cap="none" normalizeH="0" baseline="0" dirty="0" smtClean="0">
                <a:ln>
                  <a:noFill/>
                </a:ln>
                <a:solidFill>
                  <a:srgbClr val="000000"/>
                </a:solidFill>
                <a:effectLst/>
                <a:latin typeface="Helvetica"/>
                <a:cs typeface="Arial" pitchFamily="34" charset="0"/>
              </a:rPr>
              <a:t> </a:t>
            </a:r>
            <a:r>
              <a:rPr kumimoji="0" lang="ru-RU" sz="800" b="0" i="0" u="none" strike="noStrike" cap="none" normalizeH="0" baseline="0" dirty="0" err="1" smtClean="0">
                <a:ln>
                  <a:noFill/>
                </a:ln>
                <a:solidFill>
                  <a:srgbClr val="000000"/>
                </a:solidFill>
                <a:effectLst/>
                <a:latin typeface="Helvetica"/>
                <a:cs typeface="Arial" pitchFamily="34" charset="0"/>
              </a:rPr>
              <a:t>Leather</a:t>
            </a:r>
            <a:r>
              <a:rPr kumimoji="0" lang="ru-RU" sz="800" b="0" i="0" u="none" strike="noStrike" cap="none" normalizeH="0" baseline="0" dirty="0" smtClean="0">
                <a:ln>
                  <a:noFill/>
                </a:ln>
                <a:solidFill>
                  <a:srgbClr val="000000"/>
                </a:solidFill>
                <a:effectLst/>
                <a:latin typeface="Helvetica"/>
                <a:cs typeface="Arial" pitchFamily="34" charset="0"/>
              </a:rPr>
              <a:t> </a:t>
            </a:r>
            <a:r>
              <a:rPr kumimoji="0" lang="ru-RU" sz="800" b="0" i="0" u="none" strike="noStrike" cap="none" normalizeH="0" baseline="0" dirty="0" err="1" smtClean="0">
                <a:ln>
                  <a:noFill/>
                </a:ln>
                <a:solidFill>
                  <a:srgbClr val="000000"/>
                </a:solidFill>
                <a:effectLst/>
                <a:latin typeface="Helvetica"/>
                <a:cs typeface="Arial" pitchFamily="34" charset="0"/>
              </a:rPr>
              <a:t>Tassel</a:t>
            </a:r>
            <a:r>
              <a:rPr kumimoji="0" lang="ru-RU" sz="800" b="0" i="0" u="none" strike="noStrike" cap="none" normalizeH="0" baseline="0" dirty="0" smtClean="0">
                <a:ln>
                  <a:noFill/>
                </a:ln>
                <a:solidFill>
                  <a:srgbClr val="000000"/>
                </a:solidFill>
                <a:effectLst/>
                <a:latin typeface="Helvetica"/>
                <a:cs typeface="Arial" pitchFamily="34" charset="0"/>
              </a:rPr>
              <a:t> </a:t>
            </a:r>
            <a:r>
              <a:rPr kumimoji="0" lang="ru-RU" sz="800" b="0" i="0" u="none" strike="noStrike" cap="none" normalizeH="0" baseline="0" dirty="0" err="1" smtClean="0">
                <a:ln>
                  <a:noFill/>
                </a:ln>
                <a:solidFill>
                  <a:srgbClr val="000000"/>
                </a:solidFill>
                <a:effectLst/>
                <a:latin typeface="Helvetica"/>
                <a:cs typeface="Arial" pitchFamily="34" charset="0"/>
              </a:rPr>
              <a:t>Loafers</a:t>
            </a:r>
            <a:endParaRPr kumimoji="0" lang="ru-RU" sz="800" b="0" i="0" u="none" strike="noStrike" cap="none" normalizeH="0" baseline="0" dirty="0" smtClean="0">
              <a:ln>
                <a:noFill/>
              </a:ln>
              <a:solidFill>
                <a:srgbClr val="000000"/>
              </a:solidFill>
              <a:effectLst/>
              <a:latin typeface="Helvetica"/>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800" b="0" i="0" u="none" strike="noStrike" cap="none" normalizeH="0" baseline="0" dirty="0" smtClean="0">
                <a:ln>
                  <a:noFill/>
                </a:ln>
                <a:solidFill>
                  <a:srgbClr val="000000"/>
                </a:solidFill>
                <a:effectLst/>
                <a:latin typeface="Helvetica"/>
                <a:cs typeface="Arial" pitchFamily="34" charset="0"/>
              </a:rPr>
              <a:t>  </a:t>
            </a:r>
            <a:endParaRPr kumimoji="0" lang="ru-RU"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7300" b="0" i="0" u="none" strike="noStrike" cap="none" normalizeH="0" baseline="0" dirty="0" smtClean="0">
                <a:ln>
                  <a:noFill/>
                </a:ln>
                <a:solidFill>
                  <a:srgbClr val="000000"/>
                </a:solidFill>
                <a:effectLst/>
                <a:latin typeface="Helvetica"/>
                <a:cs typeface="Arial" pitchFamily="34" charset="0"/>
              </a:rPr>
              <a:t/>
            </a:r>
            <a:br>
              <a:rPr kumimoji="0" lang="ru-RU" sz="17300" b="0" i="0" u="none" strike="noStrike" cap="none" normalizeH="0" baseline="0" dirty="0" smtClean="0">
                <a:ln>
                  <a:noFill/>
                </a:ln>
                <a:solidFill>
                  <a:srgbClr val="000000"/>
                </a:solidFill>
                <a:effectLst/>
                <a:latin typeface="Helvetica"/>
                <a:cs typeface="Arial" pitchFamily="34" charset="0"/>
              </a:rPr>
            </a:br>
            <a:endParaRPr kumimoji="0" lang="ru-RU" sz="17300" b="0" i="0" u="none" strike="noStrike" cap="none" normalizeH="0" baseline="0" dirty="0" smtClean="0">
              <a:ln>
                <a:noFill/>
              </a:ln>
              <a:solidFill>
                <a:srgbClr val="000000"/>
              </a:solidFill>
              <a:effectLst/>
              <a:latin typeface="Helvetica"/>
              <a:cs typeface="Arial"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20B9B5E-369B-40C2-B48E-E713207CB502}" type="datetimeFigureOut">
              <a:rPr lang="ru-RU" smtClean="0"/>
              <a:pPr/>
              <a:t>24.04.2020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120762F-A1E8-4F7C-8932-B801E5D0280A}"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20B9B5E-369B-40C2-B48E-E713207CB502}" type="datetimeFigureOut">
              <a:rPr lang="ru-RU" smtClean="0"/>
              <a:pPr/>
              <a:t>24.04.2020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120762F-A1E8-4F7C-8932-B801E5D0280A}"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20B9B5E-369B-40C2-B48E-E713207CB502}" type="datetimeFigureOut">
              <a:rPr lang="ru-RU" smtClean="0"/>
              <a:pPr/>
              <a:t>24.04.2020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120762F-A1E8-4F7C-8932-B801E5D0280A}"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720B9B5E-369B-40C2-B48E-E713207CB502}" type="datetimeFigureOut">
              <a:rPr lang="ru-RU" smtClean="0"/>
              <a:pPr/>
              <a:t>24.04.2020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120762F-A1E8-4F7C-8932-B801E5D0280A}"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720B9B5E-369B-40C2-B48E-E713207CB502}" type="datetimeFigureOut">
              <a:rPr lang="ru-RU" smtClean="0"/>
              <a:pPr/>
              <a:t>24.04.2020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120762F-A1E8-4F7C-8932-B801E5D0280A}"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720B9B5E-369B-40C2-B48E-E713207CB502}" type="datetimeFigureOut">
              <a:rPr lang="ru-RU" smtClean="0"/>
              <a:pPr/>
              <a:t>24.04.2020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120762F-A1E8-4F7C-8932-B801E5D0280A}"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720B9B5E-369B-40C2-B48E-E713207CB502}" type="datetimeFigureOut">
              <a:rPr lang="ru-RU" smtClean="0"/>
              <a:pPr/>
              <a:t>24.04.2020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120762F-A1E8-4F7C-8932-B801E5D0280A}"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20B9B5E-369B-40C2-B48E-E713207CB502}" type="datetimeFigureOut">
              <a:rPr lang="ru-RU" smtClean="0"/>
              <a:pPr/>
              <a:t>24.04.2020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120762F-A1E8-4F7C-8932-B801E5D0280A}"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20B9B5E-369B-40C2-B48E-E713207CB502}" type="datetimeFigureOut">
              <a:rPr lang="ru-RU" smtClean="0"/>
              <a:pPr/>
              <a:t>24.04.2020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120762F-A1E8-4F7C-8932-B801E5D0280A}"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20B9B5E-369B-40C2-B48E-E713207CB502}" type="datetimeFigureOut">
              <a:rPr lang="ru-RU" smtClean="0"/>
              <a:pPr/>
              <a:t>24.04.2020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120762F-A1E8-4F7C-8932-B801E5D0280A}"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0B9B5E-369B-40C2-B48E-E713207CB502}" type="datetimeFigureOut">
              <a:rPr lang="ru-RU" smtClean="0"/>
              <a:pPr/>
              <a:t>24.04.2020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20762F-A1E8-4F7C-8932-B801E5D0280A}"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pic>
        <p:nvPicPr>
          <p:cNvPr id="23556" name="Picture 4" descr="C:\Users\катя  федорова\Desktop\фотки для презентации\medium_20100322125405470830.jpg"/>
          <p:cNvPicPr>
            <a:picLocks noChangeAspect="1" noChangeArrowheads="1"/>
          </p:cNvPicPr>
          <p:nvPr/>
        </p:nvPicPr>
        <p:blipFill>
          <a:blip r:embed="rId2"/>
          <a:srcRect/>
          <a:stretch>
            <a:fillRect/>
          </a:stretch>
        </p:blipFill>
        <p:spPr bwMode="auto">
          <a:xfrm>
            <a:off x="571473" y="3929066"/>
            <a:ext cx="3214710" cy="2920393"/>
          </a:xfrm>
          <a:prstGeom prst="rect">
            <a:avLst/>
          </a:prstGeom>
          <a:noFill/>
        </p:spPr>
      </p:pic>
      <p:sp>
        <p:nvSpPr>
          <p:cNvPr id="12" name="Блок-схема: альтернативный процесс 11"/>
          <p:cNvSpPr/>
          <p:nvPr/>
        </p:nvSpPr>
        <p:spPr>
          <a:xfrm>
            <a:off x="3500430" y="2857496"/>
            <a:ext cx="4214842" cy="2000264"/>
          </a:xfrm>
          <a:prstGeom prst="flowChartAlternate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3" name="Picture 1" descr="C:\Users\катя  федорова\Pictures\0_13c4c3_36f45943_XL.png"/>
          <p:cNvPicPr>
            <a:picLocks noChangeAspect="1" noChangeArrowheads="1"/>
          </p:cNvPicPr>
          <p:nvPr/>
        </p:nvPicPr>
        <p:blipFill>
          <a:blip r:embed="rId3"/>
          <a:srcRect/>
          <a:stretch>
            <a:fillRect/>
          </a:stretch>
        </p:blipFill>
        <p:spPr bwMode="auto">
          <a:xfrm>
            <a:off x="-1428792" y="-142900"/>
            <a:ext cx="11287204" cy="7215214"/>
          </a:xfrm>
          <a:prstGeom prst="rect">
            <a:avLst/>
          </a:prstGeom>
          <a:ln/>
        </p:spPr>
        <p:style>
          <a:lnRef idx="1">
            <a:schemeClr val="accent3"/>
          </a:lnRef>
          <a:fillRef idx="2">
            <a:schemeClr val="accent3"/>
          </a:fillRef>
          <a:effectRef idx="1">
            <a:schemeClr val="accent3"/>
          </a:effectRef>
          <a:fontRef idx="minor">
            <a:schemeClr val="dk1"/>
          </a:fontRef>
        </p:style>
      </p:pic>
      <p:pic>
        <p:nvPicPr>
          <p:cNvPr id="17" name="Picture 5" descr="C:\Users\катя  федорова\Desktop\фотки для презентации\medium_20100322125405470830.jpg"/>
          <p:cNvPicPr>
            <a:picLocks noChangeAspect="1" noChangeArrowheads="1"/>
          </p:cNvPicPr>
          <p:nvPr/>
        </p:nvPicPr>
        <p:blipFill>
          <a:blip r:embed="rId2"/>
          <a:srcRect/>
          <a:stretch>
            <a:fillRect/>
          </a:stretch>
        </p:blipFill>
        <p:spPr bwMode="auto">
          <a:xfrm>
            <a:off x="285720" y="3286124"/>
            <a:ext cx="3429024" cy="3714752"/>
          </a:xfrm>
          <a:prstGeom prst="rect">
            <a:avLst/>
          </a:prstGeom>
          <a:noFill/>
        </p:spPr>
      </p:pic>
      <p:sp>
        <p:nvSpPr>
          <p:cNvPr id="21" name="Овал 20"/>
          <p:cNvSpPr/>
          <p:nvPr/>
        </p:nvSpPr>
        <p:spPr>
          <a:xfrm>
            <a:off x="4286248" y="2786058"/>
            <a:ext cx="4357718" cy="3500462"/>
          </a:xfrm>
          <a:prstGeom prst="ellipse">
            <a:avLst/>
          </a:prstGeom>
          <a:effectLst>
            <a:glow rad="228600">
              <a:schemeClr val="accent3">
                <a:satMod val="175000"/>
                <a:alpha val="40000"/>
              </a:schemeClr>
            </a:glow>
            <a:outerShdw blurRad="50800" dist="38100" algn="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2800" b="1" i="1" dirty="0" smtClean="0">
                <a:solidFill>
                  <a:srgbClr val="0070C0"/>
                </a:solidFill>
                <a:latin typeface="Times New Roman" panose="02020603050405020304" pitchFamily="18" charset="0"/>
                <a:cs typeface="Times New Roman" panose="02020603050405020304" pitchFamily="18" charset="0"/>
              </a:rPr>
              <a:t>Рекомендации для родителей детей (4-5 лет) в период самоизоляции</a:t>
            </a:r>
          </a:p>
          <a:p>
            <a:pPr algn="ctr"/>
            <a:r>
              <a:rPr lang="ru-RU" sz="1600" b="1" i="1" dirty="0" smtClean="0">
                <a:solidFill>
                  <a:srgbClr val="0070C0"/>
                </a:solidFill>
                <a:latin typeface="Times New Roman" panose="02020603050405020304" pitchFamily="18" charset="0"/>
                <a:cs typeface="Times New Roman" panose="02020603050405020304" pitchFamily="18" charset="0"/>
              </a:rPr>
              <a:t>Подготовил воспитатель Дронова </a:t>
            </a:r>
            <a:r>
              <a:rPr lang="ru-RU" sz="1600" b="1" i="1" dirty="0" smtClean="0">
                <a:solidFill>
                  <a:srgbClr val="0070C0"/>
                </a:solidFill>
                <a:latin typeface="Times New Roman" panose="02020603050405020304" pitchFamily="18" charset="0"/>
                <a:cs typeface="Times New Roman" panose="02020603050405020304" pitchFamily="18" charset="0"/>
              </a:rPr>
              <a:t>Алла Николаевна.</a:t>
            </a:r>
            <a:endParaRPr lang="ru-RU" sz="1600" b="1" i="1" dirty="0">
              <a:solidFill>
                <a:srgbClr val="0070C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9" name="Picture 5" descr="C:\Users\катя  федорова\Pictures\0_13c4c3_36f45943_XL.png"/>
          <p:cNvPicPr>
            <a:picLocks noChangeAspect="1" noChangeArrowheads="1"/>
          </p:cNvPicPr>
          <p:nvPr/>
        </p:nvPicPr>
        <p:blipFill>
          <a:blip r:embed="rId2"/>
          <a:srcRect/>
          <a:stretch>
            <a:fillRect/>
          </a:stretch>
        </p:blipFill>
        <p:spPr bwMode="auto">
          <a:xfrm>
            <a:off x="-1493960" y="-912597"/>
            <a:ext cx="13716096" cy="8929750"/>
          </a:xfrm>
          <a:prstGeom prst="rect">
            <a:avLst/>
          </a:prstGeom>
          <a:noFill/>
        </p:spPr>
      </p:pic>
      <p:sp>
        <p:nvSpPr>
          <p:cNvPr id="3" name="Прямоугольник 2"/>
          <p:cNvSpPr/>
          <p:nvPr/>
        </p:nvSpPr>
        <p:spPr>
          <a:xfrm>
            <a:off x="-252536" y="4958544"/>
            <a:ext cx="4608512" cy="1631216"/>
          </a:xfrm>
          <a:prstGeom prst="rect">
            <a:avLst/>
          </a:prstGeom>
        </p:spPr>
        <p:txBody>
          <a:bodyPr wrap="square">
            <a:spAutoFit/>
          </a:bodyPr>
          <a:lstStyle/>
          <a:p>
            <a:r>
              <a:rPr lang="ru-RU" sz="2000" b="1" dirty="0">
                <a:solidFill>
                  <a:srgbClr val="002060"/>
                </a:solidFill>
                <a:latin typeface="Times New Roman" panose="02020603050405020304" pitchFamily="18" charset="0"/>
                <a:cs typeface="Times New Roman" panose="02020603050405020304" pitchFamily="18" charset="0"/>
              </a:rPr>
              <a:t>Посмотрите на балкон:</a:t>
            </a:r>
            <a:br>
              <a:rPr lang="ru-RU" sz="2000" b="1" dirty="0">
                <a:solidFill>
                  <a:srgbClr val="002060"/>
                </a:solidFill>
                <a:latin typeface="Times New Roman" panose="02020603050405020304" pitchFamily="18" charset="0"/>
                <a:cs typeface="Times New Roman" panose="02020603050405020304" pitchFamily="18" charset="0"/>
              </a:rPr>
            </a:br>
            <a:r>
              <a:rPr lang="ru-RU" sz="2000" b="1" dirty="0">
                <a:solidFill>
                  <a:srgbClr val="002060"/>
                </a:solidFill>
                <a:latin typeface="Times New Roman" panose="02020603050405020304" pitchFamily="18" charset="0"/>
                <a:cs typeface="Times New Roman" panose="02020603050405020304" pitchFamily="18" charset="0"/>
              </a:rPr>
              <a:t>Он с утра воркует тут.</a:t>
            </a:r>
            <a:br>
              <a:rPr lang="ru-RU" sz="2000" b="1" dirty="0">
                <a:solidFill>
                  <a:srgbClr val="002060"/>
                </a:solidFill>
                <a:latin typeface="Times New Roman" panose="02020603050405020304" pitchFamily="18" charset="0"/>
                <a:cs typeface="Times New Roman" panose="02020603050405020304" pitchFamily="18" charset="0"/>
              </a:rPr>
            </a:br>
            <a:r>
              <a:rPr lang="ru-RU" sz="2000" b="1" dirty="0">
                <a:solidFill>
                  <a:srgbClr val="002060"/>
                </a:solidFill>
                <a:latin typeface="Times New Roman" panose="02020603050405020304" pitchFamily="18" charset="0"/>
                <a:cs typeface="Times New Roman" panose="02020603050405020304" pitchFamily="18" charset="0"/>
              </a:rPr>
              <a:t>Эта птица - почтальон,</a:t>
            </a:r>
            <a:br>
              <a:rPr lang="ru-RU" sz="2000" b="1" dirty="0">
                <a:solidFill>
                  <a:srgbClr val="002060"/>
                </a:solidFill>
                <a:latin typeface="Times New Roman" panose="02020603050405020304" pitchFamily="18" charset="0"/>
                <a:cs typeface="Times New Roman" panose="02020603050405020304" pitchFamily="18" charset="0"/>
              </a:rPr>
            </a:br>
            <a:r>
              <a:rPr lang="ru-RU" sz="2000" b="1" dirty="0">
                <a:solidFill>
                  <a:srgbClr val="002060"/>
                </a:solidFill>
                <a:latin typeface="Times New Roman" panose="02020603050405020304" pitchFamily="18" charset="0"/>
                <a:cs typeface="Times New Roman" panose="02020603050405020304" pitchFamily="18" charset="0"/>
              </a:rPr>
              <a:t>Пролетит любой маршрут. </a:t>
            </a:r>
            <a:br>
              <a:rPr lang="ru-RU" sz="2000" b="1" dirty="0">
                <a:solidFill>
                  <a:srgbClr val="002060"/>
                </a:solidFill>
                <a:latin typeface="Times New Roman" panose="02020603050405020304" pitchFamily="18" charset="0"/>
                <a:cs typeface="Times New Roman" panose="02020603050405020304" pitchFamily="18" charset="0"/>
              </a:rPr>
            </a:br>
            <a:endParaRPr lang="ru-RU" sz="2000" b="1" dirty="0">
              <a:solidFill>
                <a:srgbClr val="002060"/>
              </a:solidFill>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5364088" y="1700808"/>
            <a:ext cx="5162806" cy="1323439"/>
          </a:xfrm>
          <a:prstGeom prst="rect">
            <a:avLst/>
          </a:prstGeom>
        </p:spPr>
        <p:txBody>
          <a:bodyPr wrap="square">
            <a:spAutoFit/>
          </a:bodyPr>
          <a:lstStyle/>
          <a:p>
            <a:r>
              <a:rPr lang="ru-RU" sz="2000" b="1" dirty="0">
                <a:solidFill>
                  <a:srgbClr val="002060"/>
                </a:solidFill>
                <a:latin typeface="Times New Roman" panose="02020603050405020304" pitchFamily="18" charset="0"/>
                <a:cs typeface="Times New Roman" panose="02020603050405020304" pitchFamily="18" charset="0"/>
              </a:rPr>
              <a:t>Все деревья с интересом</a:t>
            </a:r>
            <a:br>
              <a:rPr lang="ru-RU" sz="2000" b="1" dirty="0">
                <a:solidFill>
                  <a:srgbClr val="002060"/>
                </a:solidFill>
                <a:latin typeface="Times New Roman" panose="02020603050405020304" pitchFamily="18" charset="0"/>
                <a:cs typeface="Times New Roman" panose="02020603050405020304" pitchFamily="18" charset="0"/>
              </a:rPr>
            </a:br>
            <a:r>
              <a:rPr lang="ru-RU" sz="2000" b="1" dirty="0">
                <a:solidFill>
                  <a:srgbClr val="002060"/>
                </a:solidFill>
                <a:latin typeface="Times New Roman" panose="02020603050405020304" pitchFamily="18" charset="0"/>
                <a:cs typeface="Times New Roman" panose="02020603050405020304" pitchFamily="18" charset="0"/>
              </a:rPr>
              <a:t>Изучает доктор леса.</a:t>
            </a:r>
            <a:br>
              <a:rPr lang="ru-RU" sz="2000" b="1" dirty="0">
                <a:solidFill>
                  <a:srgbClr val="002060"/>
                </a:solidFill>
                <a:latin typeface="Times New Roman" panose="02020603050405020304" pitchFamily="18" charset="0"/>
                <a:cs typeface="Times New Roman" panose="02020603050405020304" pitchFamily="18" charset="0"/>
              </a:rPr>
            </a:br>
            <a:r>
              <a:rPr lang="ru-RU" sz="2000" b="1" dirty="0">
                <a:solidFill>
                  <a:srgbClr val="002060"/>
                </a:solidFill>
                <a:latin typeface="Times New Roman" panose="02020603050405020304" pitchFamily="18" charset="0"/>
                <a:cs typeface="Times New Roman" panose="02020603050405020304" pitchFamily="18" charset="0"/>
              </a:rPr>
              <a:t>Если дерево ест жук,</a:t>
            </a:r>
            <a:br>
              <a:rPr lang="ru-RU" sz="2000" b="1" dirty="0">
                <a:solidFill>
                  <a:srgbClr val="002060"/>
                </a:solidFill>
                <a:latin typeface="Times New Roman" panose="02020603050405020304" pitchFamily="18" charset="0"/>
                <a:cs typeface="Times New Roman" panose="02020603050405020304" pitchFamily="18" charset="0"/>
              </a:rPr>
            </a:br>
            <a:r>
              <a:rPr lang="ru-RU" sz="2000" b="1" dirty="0">
                <a:solidFill>
                  <a:srgbClr val="002060"/>
                </a:solidFill>
                <a:latin typeface="Times New Roman" panose="02020603050405020304" pitchFamily="18" charset="0"/>
                <a:cs typeface="Times New Roman" panose="02020603050405020304" pitchFamily="18" charset="0"/>
              </a:rPr>
              <a:t>Доктор сразу: ТУК </a:t>
            </a:r>
            <a:r>
              <a:rPr lang="ru-RU" sz="2000" b="1" dirty="0" err="1">
                <a:solidFill>
                  <a:srgbClr val="002060"/>
                </a:solidFill>
                <a:latin typeface="Times New Roman" panose="02020603050405020304" pitchFamily="18" charset="0"/>
                <a:cs typeface="Times New Roman" panose="02020603050405020304" pitchFamily="18" charset="0"/>
              </a:rPr>
              <a:t>ТУК</a:t>
            </a:r>
            <a:r>
              <a:rPr lang="ru-RU" sz="2000" b="1" dirty="0">
                <a:solidFill>
                  <a:srgbClr val="002060"/>
                </a:solidFill>
                <a:latin typeface="Times New Roman" panose="02020603050405020304" pitchFamily="18" charset="0"/>
                <a:cs typeface="Times New Roman" panose="02020603050405020304" pitchFamily="18" charset="0"/>
              </a:rPr>
              <a:t> </a:t>
            </a:r>
            <a:r>
              <a:rPr lang="ru-RU" sz="2000" b="1" dirty="0" err="1">
                <a:solidFill>
                  <a:srgbClr val="002060"/>
                </a:solidFill>
                <a:latin typeface="Times New Roman" panose="02020603050405020304" pitchFamily="18" charset="0"/>
                <a:cs typeface="Times New Roman" panose="02020603050405020304" pitchFamily="18" charset="0"/>
              </a:rPr>
              <a:t>ТУК</a:t>
            </a:r>
            <a:r>
              <a:rPr lang="ru-RU" sz="2000" b="1" dirty="0">
                <a:solidFill>
                  <a:srgbClr val="002060"/>
                </a:solidFill>
                <a:latin typeface="Times New Roman" panose="02020603050405020304" pitchFamily="18" charset="0"/>
                <a:cs typeface="Times New Roman" panose="02020603050405020304" pitchFamily="18" charset="0"/>
              </a:rPr>
              <a:t>!</a:t>
            </a:r>
          </a:p>
        </p:txBody>
      </p:sp>
      <p:pic>
        <p:nvPicPr>
          <p:cNvPr id="10" name="Picture 9" descr="Рисунок5"/>
          <p:cNvPicPr>
            <a:picLocks noChangeAspect="1" noChangeArrowheads="1"/>
          </p:cNvPicPr>
          <p:nvPr/>
        </p:nvPicPr>
        <p:blipFill>
          <a:blip r:embed="rId3"/>
          <a:srcRect l="937"/>
          <a:stretch>
            <a:fillRect/>
          </a:stretch>
        </p:blipFill>
        <p:spPr>
          <a:xfrm>
            <a:off x="46635" y="1335549"/>
            <a:ext cx="4464496" cy="3377396"/>
          </a:xfrm>
          <a:prstGeom prst="rect">
            <a:avLst/>
          </a:prstGeom>
          <a:noFill/>
          <a:ln/>
        </p:spPr>
      </p:pic>
      <p:pic>
        <p:nvPicPr>
          <p:cNvPr id="11" name="Содержимое 4" descr="ed673bf45e35.jpg"/>
          <p:cNvPicPr>
            <a:picLocks noChangeAspect="1"/>
          </p:cNvPicPr>
          <p:nvPr/>
        </p:nvPicPr>
        <p:blipFill>
          <a:blip r:embed="rId4"/>
          <a:stretch>
            <a:fillRect/>
          </a:stretch>
        </p:blipFill>
        <p:spPr>
          <a:xfrm>
            <a:off x="4989832" y="3717032"/>
            <a:ext cx="4118659" cy="3140968"/>
          </a:xfrm>
          <a:prstGeom prst="rect">
            <a:avLst/>
          </a:prstGeom>
        </p:spPr>
      </p:pic>
      <p:sp>
        <p:nvSpPr>
          <p:cNvPr id="2" name="Прямоугольник 1"/>
          <p:cNvSpPr/>
          <p:nvPr/>
        </p:nvSpPr>
        <p:spPr>
          <a:xfrm>
            <a:off x="5133848" y="4659711"/>
            <a:ext cx="5245445" cy="646331"/>
          </a:xfrm>
          <a:prstGeom prst="rect">
            <a:avLst/>
          </a:prstGeom>
        </p:spPr>
        <p:txBody>
          <a:bodyPr wrap="square">
            <a:spAutoFit/>
          </a:bodyPr>
          <a:lstStyle/>
          <a:p>
            <a:r>
              <a:rPr lang="ru-RU" sz="3600" b="1" dirty="0">
                <a:solidFill>
                  <a:srgbClr val="FF0000"/>
                </a:solidFill>
                <a:latin typeface="Times New Roman" panose="02020603050405020304" pitchFamily="18" charset="0"/>
                <a:cs typeface="Times New Roman" panose="02020603050405020304" pitchFamily="18" charset="0"/>
              </a:rPr>
              <a:t>дятел</a:t>
            </a:r>
          </a:p>
        </p:txBody>
      </p:sp>
      <p:sp>
        <p:nvSpPr>
          <p:cNvPr id="4" name="Прямоугольник 3"/>
          <p:cNvSpPr/>
          <p:nvPr/>
        </p:nvSpPr>
        <p:spPr>
          <a:xfrm>
            <a:off x="323528" y="1700808"/>
            <a:ext cx="1944216" cy="646331"/>
          </a:xfrm>
          <a:prstGeom prst="rect">
            <a:avLst/>
          </a:prstGeom>
        </p:spPr>
        <p:txBody>
          <a:bodyPr wrap="square">
            <a:spAutoFit/>
          </a:bodyPr>
          <a:lstStyle/>
          <a:p>
            <a:r>
              <a:rPr lang="ru-RU" sz="3600" b="1" dirty="0">
                <a:solidFill>
                  <a:srgbClr val="FF0000"/>
                </a:solidFill>
                <a:latin typeface="Times New Roman" panose="02020603050405020304" pitchFamily="18" charset="0"/>
                <a:cs typeface="Times New Roman" panose="02020603050405020304" pitchFamily="18" charset="0"/>
              </a:rPr>
              <a:t>голубь</a:t>
            </a:r>
          </a:p>
        </p:txBody>
      </p:sp>
    </p:spTree>
    <p:extLst>
      <p:ext uri="{BB962C8B-B14F-4D97-AF65-F5344CB8AC3E}">
        <p14:creationId xmlns:p14="http://schemas.microsoft.com/office/powerpoint/2010/main" val="628375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9" name="Picture 5" descr="C:\Users\катя  федорова\Pictures\0_13c4c3_36f45943_XL.png"/>
          <p:cNvPicPr>
            <a:picLocks noChangeAspect="1" noChangeArrowheads="1"/>
          </p:cNvPicPr>
          <p:nvPr/>
        </p:nvPicPr>
        <p:blipFill>
          <a:blip r:embed="rId2"/>
          <a:srcRect/>
          <a:stretch>
            <a:fillRect/>
          </a:stretch>
        </p:blipFill>
        <p:spPr bwMode="auto">
          <a:xfrm>
            <a:off x="-1764704" y="-1264792"/>
            <a:ext cx="13716096" cy="8929750"/>
          </a:xfrm>
          <a:prstGeom prst="rect">
            <a:avLst/>
          </a:prstGeom>
          <a:noFill/>
        </p:spPr>
      </p:pic>
      <p:sp>
        <p:nvSpPr>
          <p:cNvPr id="3" name="Прямоугольник 2"/>
          <p:cNvSpPr/>
          <p:nvPr/>
        </p:nvSpPr>
        <p:spPr>
          <a:xfrm>
            <a:off x="0" y="4958544"/>
            <a:ext cx="4355976" cy="1631216"/>
          </a:xfrm>
          <a:prstGeom prst="rect">
            <a:avLst/>
          </a:prstGeom>
        </p:spPr>
        <p:txBody>
          <a:bodyPr wrap="square">
            <a:spAutoFit/>
          </a:bodyPr>
          <a:lstStyle/>
          <a:p>
            <a:r>
              <a:rPr lang="ru-RU" sz="2000" b="1" dirty="0">
                <a:solidFill>
                  <a:srgbClr val="002060"/>
                </a:solidFill>
                <a:latin typeface="Times New Roman" panose="02020603050405020304" pitchFamily="18" charset="0"/>
                <a:cs typeface="Times New Roman" panose="02020603050405020304" pitchFamily="18" charset="0"/>
              </a:rPr>
              <a:t>Болтлива птичка - спору нет,</a:t>
            </a:r>
            <a:br>
              <a:rPr lang="ru-RU" sz="2000" b="1" dirty="0">
                <a:solidFill>
                  <a:srgbClr val="002060"/>
                </a:solidFill>
                <a:latin typeface="Times New Roman" panose="02020603050405020304" pitchFamily="18" charset="0"/>
                <a:cs typeface="Times New Roman" panose="02020603050405020304" pitchFamily="18" charset="0"/>
              </a:rPr>
            </a:br>
            <a:r>
              <a:rPr lang="ru-RU" sz="2000" b="1" dirty="0">
                <a:solidFill>
                  <a:srgbClr val="002060"/>
                </a:solidFill>
                <a:latin typeface="Times New Roman" panose="02020603050405020304" pitchFamily="18" charset="0"/>
                <a:cs typeface="Times New Roman" panose="02020603050405020304" pitchFamily="18" charset="0"/>
              </a:rPr>
              <a:t>Расскажет новость и секрет!</a:t>
            </a:r>
            <a:br>
              <a:rPr lang="ru-RU" sz="2000" b="1" dirty="0">
                <a:solidFill>
                  <a:srgbClr val="002060"/>
                </a:solidFill>
                <a:latin typeface="Times New Roman" panose="02020603050405020304" pitchFamily="18" charset="0"/>
                <a:cs typeface="Times New Roman" panose="02020603050405020304" pitchFamily="18" charset="0"/>
              </a:rPr>
            </a:br>
            <a:r>
              <a:rPr lang="ru-RU" sz="2000" b="1" dirty="0">
                <a:solidFill>
                  <a:srgbClr val="002060"/>
                </a:solidFill>
                <a:latin typeface="Times New Roman" panose="02020603050405020304" pitchFamily="18" charset="0"/>
                <a:cs typeface="Times New Roman" panose="02020603050405020304" pitchFamily="18" charset="0"/>
              </a:rPr>
              <a:t>Красива с виду, белобока</a:t>
            </a:r>
            <a:br>
              <a:rPr lang="ru-RU" sz="2000" b="1" dirty="0">
                <a:solidFill>
                  <a:srgbClr val="002060"/>
                </a:solidFill>
                <a:latin typeface="Times New Roman" panose="02020603050405020304" pitchFamily="18" charset="0"/>
                <a:cs typeface="Times New Roman" panose="02020603050405020304" pitchFamily="18" charset="0"/>
              </a:rPr>
            </a:br>
            <a:r>
              <a:rPr lang="ru-RU" sz="2000" b="1" dirty="0">
                <a:solidFill>
                  <a:srgbClr val="002060"/>
                </a:solidFill>
                <a:latin typeface="Times New Roman" panose="02020603050405020304" pitchFamily="18" charset="0"/>
                <a:cs typeface="Times New Roman" panose="02020603050405020304" pitchFamily="18" charset="0"/>
              </a:rPr>
              <a:t>Кто? – Длиннохвостая ... </a:t>
            </a:r>
            <a:br>
              <a:rPr lang="ru-RU" sz="2000" b="1" dirty="0">
                <a:solidFill>
                  <a:srgbClr val="002060"/>
                </a:solidFill>
                <a:latin typeface="Times New Roman" panose="02020603050405020304" pitchFamily="18" charset="0"/>
                <a:cs typeface="Times New Roman" panose="02020603050405020304" pitchFamily="18" charset="0"/>
              </a:rPr>
            </a:br>
            <a:endParaRPr lang="ru-RU" sz="2000" b="1" dirty="0">
              <a:solidFill>
                <a:srgbClr val="002060"/>
              </a:solidFill>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5364088" y="1700808"/>
            <a:ext cx="5162806" cy="1323439"/>
          </a:xfrm>
          <a:prstGeom prst="rect">
            <a:avLst/>
          </a:prstGeom>
        </p:spPr>
        <p:txBody>
          <a:bodyPr wrap="square">
            <a:spAutoFit/>
          </a:bodyPr>
          <a:lstStyle/>
          <a:p>
            <a:r>
              <a:rPr lang="ru-RU" sz="2000" b="1" dirty="0">
                <a:solidFill>
                  <a:srgbClr val="002060"/>
                </a:solidFill>
                <a:latin typeface="Times New Roman" panose="02020603050405020304" pitchFamily="18" charset="0"/>
                <a:cs typeface="Times New Roman" panose="02020603050405020304" pitchFamily="18" charset="0"/>
              </a:rPr>
              <a:t>Вместе с этой черной птицей</a:t>
            </a:r>
            <a:br>
              <a:rPr lang="ru-RU" sz="2000" b="1" dirty="0">
                <a:solidFill>
                  <a:srgbClr val="002060"/>
                </a:solidFill>
                <a:latin typeface="Times New Roman" panose="02020603050405020304" pitchFamily="18" charset="0"/>
                <a:cs typeface="Times New Roman" panose="02020603050405020304" pitchFamily="18" charset="0"/>
              </a:rPr>
            </a:br>
            <a:r>
              <a:rPr lang="ru-RU" sz="2000" b="1" dirty="0">
                <a:solidFill>
                  <a:srgbClr val="002060"/>
                </a:solidFill>
                <a:latin typeface="Times New Roman" panose="02020603050405020304" pitchFamily="18" charset="0"/>
                <a:cs typeface="Times New Roman" panose="02020603050405020304" pitchFamily="18" charset="0"/>
              </a:rPr>
              <a:t>К нам весна в окно стучится.</a:t>
            </a:r>
            <a:br>
              <a:rPr lang="ru-RU" sz="2000" b="1" dirty="0">
                <a:solidFill>
                  <a:srgbClr val="002060"/>
                </a:solidFill>
                <a:latin typeface="Times New Roman" panose="02020603050405020304" pitchFamily="18" charset="0"/>
                <a:cs typeface="Times New Roman" panose="02020603050405020304" pitchFamily="18" charset="0"/>
              </a:rPr>
            </a:br>
            <a:r>
              <a:rPr lang="ru-RU" sz="2000" b="1" dirty="0">
                <a:solidFill>
                  <a:srgbClr val="002060"/>
                </a:solidFill>
                <a:latin typeface="Times New Roman" panose="02020603050405020304" pitchFamily="18" charset="0"/>
                <a:cs typeface="Times New Roman" panose="02020603050405020304" pitchFamily="18" charset="0"/>
              </a:rPr>
              <a:t>Зимнюю одежду прячь!</a:t>
            </a:r>
            <a:br>
              <a:rPr lang="ru-RU" sz="2000" b="1" dirty="0">
                <a:solidFill>
                  <a:srgbClr val="002060"/>
                </a:solidFill>
                <a:latin typeface="Times New Roman" panose="02020603050405020304" pitchFamily="18" charset="0"/>
                <a:cs typeface="Times New Roman" panose="02020603050405020304" pitchFamily="18" charset="0"/>
              </a:rPr>
            </a:br>
            <a:r>
              <a:rPr lang="ru-RU" sz="2000" b="1" dirty="0">
                <a:solidFill>
                  <a:srgbClr val="002060"/>
                </a:solidFill>
                <a:latin typeface="Times New Roman" panose="02020603050405020304" pitchFamily="18" charset="0"/>
                <a:cs typeface="Times New Roman" panose="02020603050405020304" pitchFamily="18" charset="0"/>
              </a:rPr>
              <a:t>Кто по пашне скачет? </a:t>
            </a:r>
          </a:p>
        </p:txBody>
      </p:sp>
      <p:pic>
        <p:nvPicPr>
          <p:cNvPr id="9" name="Picture 8" descr="Рисунок3"/>
          <p:cNvPicPr>
            <a:picLocks noChangeAspect="1" noChangeArrowheads="1"/>
          </p:cNvPicPr>
          <p:nvPr/>
        </p:nvPicPr>
        <p:blipFill>
          <a:blip r:embed="rId3"/>
          <a:srcRect l="958" t="1616" r="379"/>
          <a:stretch>
            <a:fillRect/>
          </a:stretch>
        </p:blipFill>
        <p:spPr>
          <a:xfrm>
            <a:off x="7777" y="1268760"/>
            <a:ext cx="4665127" cy="3390951"/>
          </a:xfrm>
          <a:prstGeom prst="rect">
            <a:avLst/>
          </a:prstGeom>
          <a:noFill/>
          <a:ln/>
        </p:spPr>
      </p:pic>
      <p:pic>
        <p:nvPicPr>
          <p:cNvPr id="5" name="Рисунок 4"/>
          <p:cNvPicPr>
            <a:picLocks noChangeAspect="1"/>
          </p:cNvPicPr>
          <p:nvPr/>
        </p:nvPicPr>
        <p:blipFill>
          <a:blip r:embed="rId4"/>
          <a:stretch>
            <a:fillRect/>
          </a:stretch>
        </p:blipFill>
        <p:spPr>
          <a:xfrm>
            <a:off x="107505" y="2627306"/>
            <a:ext cx="3312367" cy="1603387"/>
          </a:xfrm>
          <a:prstGeom prst="rect">
            <a:avLst/>
          </a:prstGeom>
        </p:spPr>
      </p:pic>
      <p:pic>
        <p:nvPicPr>
          <p:cNvPr id="7" name="Рисунок 6"/>
          <p:cNvPicPr>
            <a:picLocks noChangeAspect="1"/>
          </p:cNvPicPr>
          <p:nvPr/>
        </p:nvPicPr>
        <p:blipFill>
          <a:blip r:embed="rId5"/>
          <a:stretch>
            <a:fillRect/>
          </a:stretch>
        </p:blipFill>
        <p:spPr>
          <a:xfrm>
            <a:off x="5218892" y="3645024"/>
            <a:ext cx="4238726" cy="3212976"/>
          </a:xfrm>
          <a:prstGeom prst="rect">
            <a:avLst/>
          </a:prstGeom>
        </p:spPr>
      </p:pic>
      <p:pic>
        <p:nvPicPr>
          <p:cNvPr id="8" name="Рисунок 7"/>
          <p:cNvPicPr>
            <a:picLocks noChangeAspect="1"/>
          </p:cNvPicPr>
          <p:nvPr/>
        </p:nvPicPr>
        <p:blipFill>
          <a:blip r:embed="rId6"/>
          <a:stretch>
            <a:fillRect/>
          </a:stretch>
        </p:blipFill>
        <p:spPr>
          <a:xfrm>
            <a:off x="5854369" y="3076558"/>
            <a:ext cx="3542167" cy="1603387"/>
          </a:xfrm>
          <a:prstGeom prst="rect">
            <a:avLst/>
          </a:prstGeom>
        </p:spPr>
      </p:pic>
    </p:spTree>
    <p:extLst>
      <p:ext uri="{BB962C8B-B14F-4D97-AF65-F5344CB8AC3E}">
        <p14:creationId xmlns:p14="http://schemas.microsoft.com/office/powerpoint/2010/main" val="29483419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9" name="Picture 5" descr="C:\Users\катя  федорова\Pictures\0_13c4c3_36f45943_XL.png"/>
          <p:cNvPicPr>
            <a:picLocks noChangeAspect="1" noChangeArrowheads="1"/>
          </p:cNvPicPr>
          <p:nvPr/>
        </p:nvPicPr>
        <p:blipFill>
          <a:blip r:embed="rId2"/>
          <a:srcRect/>
          <a:stretch>
            <a:fillRect/>
          </a:stretch>
        </p:blipFill>
        <p:spPr bwMode="auto">
          <a:xfrm>
            <a:off x="-1764704" y="-1264792"/>
            <a:ext cx="13716096" cy="8929750"/>
          </a:xfrm>
          <a:prstGeom prst="rect">
            <a:avLst/>
          </a:prstGeom>
          <a:noFill/>
        </p:spPr>
      </p:pic>
      <p:sp>
        <p:nvSpPr>
          <p:cNvPr id="3" name="Прямоугольник 2"/>
          <p:cNvSpPr/>
          <p:nvPr/>
        </p:nvSpPr>
        <p:spPr>
          <a:xfrm>
            <a:off x="323528" y="4958544"/>
            <a:ext cx="4032448" cy="1631216"/>
          </a:xfrm>
          <a:prstGeom prst="rect">
            <a:avLst/>
          </a:prstGeom>
        </p:spPr>
        <p:txBody>
          <a:bodyPr wrap="square">
            <a:spAutoFit/>
          </a:bodyPr>
          <a:lstStyle/>
          <a:p>
            <a:r>
              <a:rPr lang="ru-RU" sz="2000" b="1" dirty="0">
                <a:solidFill>
                  <a:srgbClr val="002060"/>
                </a:solidFill>
                <a:latin typeface="Times New Roman" panose="02020603050405020304" pitchFamily="18" charset="0"/>
                <a:cs typeface="Times New Roman" panose="02020603050405020304" pitchFamily="18" charset="0"/>
              </a:rPr>
              <a:t>Каждый год я к вам лечу,</a:t>
            </a:r>
            <a:br>
              <a:rPr lang="ru-RU" sz="2000" b="1" dirty="0">
                <a:solidFill>
                  <a:srgbClr val="002060"/>
                </a:solidFill>
                <a:latin typeface="Times New Roman" panose="02020603050405020304" pitchFamily="18" charset="0"/>
                <a:cs typeface="Times New Roman" panose="02020603050405020304" pitchFamily="18" charset="0"/>
              </a:rPr>
            </a:br>
            <a:r>
              <a:rPr lang="ru-RU" sz="2000" b="1" dirty="0">
                <a:solidFill>
                  <a:srgbClr val="002060"/>
                </a:solidFill>
                <a:latin typeface="Times New Roman" panose="02020603050405020304" pitchFamily="18" charset="0"/>
                <a:cs typeface="Times New Roman" panose="02020603050405020304" pitchFamily="18" charset="0"/>
              </a:rPr>
              <a:t>Зимовать у вас хочу.</a:t>
            </a:r>
            <a:br>
              <a:rPr lang="ru-RU" sz="2000" b="1" dirty="0">
                <a:solidFill>
                  <a:srgbClr val="002060"/>
                </a:solidFill>
                <a:latin typeface="Times New Roman" panose="02020603050405020304" pitchFamily="18" charset="0"/>
                <a:cs typeface="Times New Roman" panose="02020603050405020304" pitchFamily="18" charset="0"/>
              </a:rPr>
            </a:br>
            <a:r>
              <a:rPr lang="ru-RU" sz="2000" b="1" dirty="0">
                <a:solidFill>
                  <a:srgbClr val="002060"/>
                </a:solidFill>
                <a:latin typeface="Times New Roman" panose="02020603050405020304" pitchFamily="18" charset="0"/>
                <a:cs typeface="Times New Roman" panose="02020603050405020304" pitchFamily="18" charset="0"/>
              </a:rPr>
              <a:t>И ещё красней зимой</a:t>
            </a:r>
            <a:br>
              <a:rPr lang="ru-RU" sz="2000" b="1" dirty="0">
                <a:solidFill>
                  <a:srgbClr val="002060"/>
                </a:solidFill>
                <a:latin typeface="Times New Roman" panose="02020603050405020304" pitchFamily="18" charset="0"/>
                <a:cs typeface="Times New Roman" panose="02020603050405020304" pitchFamily="18" charset="0"/>
              </a:rPr>
            </a:br>
            <a:r>
              <a:rPr lang="ru-RU" sz="2000" b="1" dirty="0">
                <a:solidFill>
                  <a:srgbClr val="002060"/>
                </a:solidFill>
                <a:latin typeface="Times New Roman" panose="02020603050405020304" pitchFamily="18" charset="0"/>
                <a:cs typeface="Times New Roman" panose="02020603050405020304" pitchFamily="18" charset="0"/>
              </a:rPr>
              <a:t>Ярко-красный галстук мой.</a:t>
            </a:r>
            <a:br>
              <a:rPr lang="ru-RU" sz="2000" b="1" dirty="0">
                <a:solidFill>
                  <a:srgbClr val="002060"/>
                </a:solidFill>
                <a:latin typeface="Times New Roman" panose="02020603050405020304" pitchFamily="18" charset="0"/>
                <a:cs typeface="Times New Roman" panose="02020603050405020304" pitchFamily="18" charset="0"/>
              </a:rPr>
            </a:br>
            <a:endParaRPr lang="ru-RU" sz="2000" b="1" dirty="0">
              <a:solidFill>
                <a:srgbClr val="002060"/>
              </a:solidFill>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5364088" y="1700808"/>
            <a:ext cx="5162806" cy="1323439"/>
          </a:xfrm>
          <a:prstGeom prst="rect">
            <a:avLst/>
          </a:prstGeom>
        </p:spPr>
        <p:txBody>
          <a:bodyPr wrap="square">
            <a:spAutoFit/>
          </a:bodyPr>
          <a:lstStyle/>
          <a:p>
            <a:r>
              <a:rPr lang="ru-RU" sz="2000" b="1" dirty="0">
                <a:solidFill>
                  <a:srgbClr val="002060"/>
                </a:solidFill>
                <a:latin typeface="Times New Roman" panose="02020603050405020304" pitchFamily="18" charset="0"/>
                <a:cs typeface="Times New Roman" panose="02020603050405020304" pitchFamily="18" charset="0"/>
              </a:rPr>
              <a:t>Как на доме, на карнизе</a:t>
            </a:r>
            <a:br>
              <a:rPr lang="ru-RU" sz="2000" b="1" dirty="0">
                <a:solidFill>
                  <a:srgbClr val="002060"/>
                </a:solidFill>
                <a:latin typeface="Times New Roman" panose="02020603050405020304" pitchFamily="18" charset="0"/>
                <a:cs typeface="Times New Roman" panose="02020603050405020304" pitchFamily="18" charset="0"/>
              </a:rPr>
            </a:br>
            <a:r>
              <a:rPr lang="ru-RU" sz="2000" b="1" dirty="0">
                <a:solidFill>
                  <a:srgbClr val="002060"/>
                </a:solidFill>
                <a:latin typeface="Times New Roman" panose="02020603050405020304" pitchFamily="18" charset="0"/>
                <a:cs typeface="Times New Roman" panose="02020603050405020304" pitchFamily="18" charset="0"/>
              </a:rPr>
              <a:t>Прилепила птичка снизу</a:t>
            </a:r>
            <a:br>
              <a:rPr lang="ru-RU" sz="2000" b="1" dirty="0">
                <a:solidFill>
                  <a:srgbClr val="002060"/>
                </a:solidFill>
                <a:latin typeface="Times New Roman" panose="02020603050405020304" pitchFamily="18" charset="0"/>
                <a:cs typeface="Times New Roman" panose="02020603050405020304" pitchFamily="18" charset="0"/>
              </a:rPr>
            </a:br>
            <a:r>
              <a:rPr lang="ru-RU" sz="2000" b="1" dirty="0">
                <a:solidFill>
                  <a:srgbClr val="002060"/>
                </a:solidFill>
                <a:latin typeface="Times New Roman" panose="02020603050405020304" pitchFamily="18" charset="0"/>
                <a:cs typeface="Times New Roman" panose="02020603050405020304" pitchFamily="18" charset="0"/>
              </a:rPr>
              <a:t>Гнёздышко, как вазочка</a:t>
            </a:r>
            <a:br>
              <a:rPr lang="ru-RU" sz="2000" b="1" dirty="0">
                <a:solidFill>
                  <a:srgbClr val="002060"/>
                </a:solidFill>
                <a:latin typeface="Times New Roman" panose="02020603050405020304" pitchFamily="18" charset="0"/>
                <a:cs typeface="Times New Roman" panose="02020603050405020304" pitchFamily="18" charset="0"/>
              </a:rPr>
            </a:br>
            <a:r>
              <a:rPr lang="ru-RU" sz="2000" b="1" dirty="0">
                <a:solidFill>
                  <a:srgbClr val="002060"/>
                </a:solidFill>
                <a:latin typeface="Times New Roman" panose="02020603050405020304" pitchFamily="18" charset="0"/>
                <a:cs typeface="Times New Roman" panose="02020603050405020304" pitchFamily="18" charset="0"/>
              </a:rPr>
              <a:t>Эта птичка - ...</a:t>
            </a:r>
          </a:p>
        </p:txBody>
      </p:sp>
      <p:pic>
        <p:nvPicPr>
          <p:cNvPr id="10" name="Picture 14" descr="Рисунок1"/>
          <p:cNvPicPr>
            <a:picLocks noChangeAspect="1" noChangeArrowheads="1"/>
          </p:cNvPicPr>
          <p:nvPr/>
        </p:nvPicPr>
        <p:blipFill>
          <a:blip r:embed="rId3"/>
          <a:srcRect/>
          <a:stretch>
            <a:fillRect/>
          </a:stretch>
        </p:blipFill>
        <p:spPr>
          <a:xfrm>
            <a:off x="-139997" y="1412776"/>
            <a:ext cx="4680596" cy="3475358"/>
          </a:xfrm>
          <a:prstGeom prst="rect">
            <a:avLst/>
          </a:prstGeom>
          <a:noFill/>
          <a:ln/>
        </p:spPr>
      </p:pic>
      <p:pic>
        <p:nvPicPr>
          <p:cNvPr id="2" name="Рисунок 1"/>
          <p:cNvPicPr>
            <a:picLocks noChangeAspect="1"/>
          </p:cNvPicPr>
          <p:nvPr/>
        </p:nvPicPr>
        <p:blipFill>
          <a:blip r:embed="rId4"/>
          <a:stretch>
            <a:fillRect/>
          </a:stretch>
        </p:blipFill>
        <p:spPr>
          <a:xfrm>
            <a:off x="-139998" y="899114"/>
            <a:ext cx="2822997" cy="1603387"/>
          </a:xfrm>
          <a:prstGeom prst="rect">
            <a:avLst/>
          </a:prstGeom>
        </p:spPr>
      </p:pic>
      <p:pic>
        <p:nvPicPr>
          <p:cNvPr id="4" name="Рисунок 3"/>
          <p:cNvPicPr>
            <a:picLocks noChangeAspect="1"/>
          </p:cNvPicPr>
          <p:nvPr/>
        </p:nvPicPr>
        <p:blipFill>
          <a:blip r:embed="rId5"/>
          <a:stretch>
            <a:fillRect/>
          </a:stretch>
        </p:blipFill>
        <p:spPr>
          <a:xfrm>
            <a:off x="5093344" y="3801644"/>
            <a:ext cx="4376144" cy="3157286"/>
          </a:xfrm>
          <a:prstGeom prst="rect">
            <a:avLst/>
          </a:prstGeom>
        </p:spPr>
      </p:pic>
      <p:pic>
        <p:nvPicPr>
          <p:cNvPr id="11" name="Рисунок 10"/>
          <p:cNvPicPr>
            <a:picLocks noChangeAspect="1"/>
          </p:cNvPicPr>
          <p:nvPr/>
        </p:nvPicPr>
        <p:blipFill>
          <a:blip r:embed="rId6"/>
          <a:stretch>
            <a:fillRect/>
          </a:stretch>
        </p:blipFill>
        <p:spPr>
          <a:xfrm>
            <a:off x="5093344" y="3085896"/>
            <a:ext cx="3727128" cy="1560883"/>
          </a:xfrm>
          <a:prstGeom prst="rect">
            <a:avLst/>
          </a:prstGeom>
        </p:spPr>
      </p:pic>
    </p:spTree>
    <p:extLst>
      <p:ext uri="{BB962C8B-B14F-4D97-AF65-F5344CB8AC3E}">
        <p14:creationId xmlns:p14="http://schemas.microsoft.com/office/powerpoint/2010/main" val="37084639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9" name="Picture 5" descr="C:\Users\катя  федорова\Pictures\0_13c4c3_36f45943_XL.png"/>
          <p:cNvPicPr>
            <a:picLocks noChangeAspect="1" noChangeArrowheads="1"/>
          </p:cNvPicPr>
          <p:nvPr/>
        </p:nvPicPr>
        <p:blipFill>
          <a:blip r:embed="rId2"/>
          <a:srcRect/>
          <a:stretch>
            <a:fillRect/>
          </a:stretch>
        </p:blipFill>
        <p:spPr bwMode="auto">
          <a:xfrm>
            <a:off x="-1764704" y="-1264792"/>
            <a:ext cx="13716096" cy="8929750"/>
          </a:xfrm>
          <a:prstGeom prst="rect">
            <a:avLst/>
          </a:prstGeom>
          <a:noFill/>
        </p:spPr>
      </p:pic>
      <p:sp>
        <p:nvSpPr>
          <p:cNvPr id="3" name="Прямоугольник 2"/>
          <p:cNvSpPr/>
          <p:nvPr/>
        </p:nvSpPr>
        <p:spPr>
          <a:xfrm>
            <a:off x="251520" y="4958544"/>
            <a:ext cx="4104456" cy="1015663"/>
          </a:xfrm>
          <a:prstGeom prst="rect">
            <a:avLst/>
          </a:prstGeom>
        </p:spPr>
        <p:txBody>
          <a:bodyPr wrap="square">
            <a:spAutoFit/>
          </a:bodyPr>
          <a:lstStyle/>
          <a:p>
            <a:pPr algn="just"/>
            <a:r>
              <a:rPr lang="ru-RU" sz="2000" b="1" dirty="0">
                <a:solidFill>
                  <a:srgbClr val="002060"/>
                </a:solidFill>
                <a:latin typeface="Times New Roman" panose="02020603050405020304" pitchFamily="18" charset="0"/>
                <a:ea typeface="Times New Roman"/>
                <a:cs typeface="Times New Roman" panose="02020603050405020304" pitchFamily="18" charset="0"/>
              </a:rPr>
              <a:t>Окраской–сероватая, </a:t>
            </a:r>
          </a:p>
          <a:p>
            <a:pPr algn="just"/>
            <a:r>
              <a:rPr lang="ru-RU" sz="2000" b="1" dirty="0">
                <a:solidFill>
                  <a:srgbClr val="002060"/>
                </a:solidFill>
                <a:latin typeface="Times New Roman" panose="02020603050405020304" pitchFamily="18" charset="0"/>
                <a:ea typeface="Times New Roman"/>
                <a:cs typeface="Times New Roman" panose="02020603050405020304" pitchFamily="18" charset="0"/>
              </a:rPr>
              <a:t>повадкой – вороватая, </a:t>
            </a:r>
            <a:endParaRPr lang="ru-RU" sz="2000" b="1" dirty="0">
              <a:solidFill>
                <a:srgbClr val="002060"/>
              </a:solidFill>
              <a:latin typeface="Times New Roman" panose="02020603050405020304" pitchFamily="18" charset="0"/>
              <a:ea typeface="Calibri"/>
              <a:cs typeface="Times New Roman" panose="02020603050405020304" pitchFamily="18" charset="0"/>
            </a:endParaRPr>
          </a:p>
          <a:p>
            <a:r>
              <a:rPr lang="ru-RU" sz="2000" b="1" dirty="0" err="1">
                <a:solidFill>
                  <a:srgbClr val="002060"/>
                </a:solidFill>
                <a:latin typeface="Times New Roman" panose="02020603050405020304" pitchFamily="18" charset="0"/>
                <a:ea typeface="Times New Roman"/>
                <a:cs typeface="Times New Roman" panose="02020603050405020304" pitchFamily="18" charset="0"/>
              </a:rPr>
              <a:t>Каркунья</a:t>
            </a:r>
            <a:r>
              <a:rPr lang="ru-RU" sz="2000" b="1" dirty="0">
                <a:solidFill>
                  <a:srgbClr val="002060"/>
                </a:solidFill>
                <a:latin typeface="Times New Roman" panose="02020603050405020304" pitchFamily="18" charset="0"/>
                <a:ea typeface="Times New Roman"/>
                <a:cs typeface="Times New Roman" panose="02020603050405020304" pitchFamily="18" charset="0"/>
              </a:rPr>
              <a:t> хрипловатая. </a:t>
            </a:r>
            <a:endParaRPr lang="ru-RU" sz="2000" b="1" dirty="0">
              <a:solidFill>
                <a:srgbClr val="002060"/>
              </a:solidFill>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4746370" y="1484784"/>
            <a:ext cx="5780524" cy="1938992"/>
          </a:xfrm>
          <a:prstGeom prst="rect">
            <a:avLst/>
          </a:prstGeom>
        </p:spPr>
        <p:txBody>
          <a:bodyPr wrap="square">
            <a:spAutoFit/>
          </a:bodyPr>
          <a:lstStyle/>
          <a:p>
            <a:r>
              <a:rPr lang="ru-RU" sz="2000" b="1" dirty="0">
                <a:solidFill>
                  <a:srgbClr val="002060"/>
                </a:solidFill>
                <a:latin typeface="Times New Roman" panose="02020603050405020304" pitchFamily="18" charset="0"/>
                <a:cs typeface="Times New Roman" panose="02020603050405020304" pitchFamily="18" charset="0"/>
              </a:rPr>
              <a:t>Любит тёплые края, </a:t>
            </a:r>
            <a:endParaRPr lang="ru-RU" sz="2000" b="1" dirty="0" smtClean="0">
              <a:solidFill>
                <a:srgbClr val="002060"/>
              </a:solidFill>
              <a:latin typeface="Times New Roman" panose="02020603050405020304" pitchFamily="18" charset="0"/>
              <a:cs typeface="Times New Roman" panose="02020603050405020304" pitchFamily="18" charset="0"/>
            </a:endParaRPr>
          </a:p>
          <a:p>
            <a:r>
              <a:rPr lang="ru-RU" sz="2000" b="1" dirty="0" smtClean="0">
                <a:solidFill>
                  <a:srgbClr val="002060"/>
                </a:solidFill>
                <a:latin typeface="Times New Roman" panose="02020603050405020304" pitchFamily="18" charset="0"/>
                <a:cs typeface="Times New Roman" panose="02020603050405020304" pitchFamily="18" charset="0"/>
              </a:rPr>
              <a:t>Прилетает </a:t>
            </a:r>
            <a:r>
              <a:rPr lang="ru-RU" sz="2000" b="1" dirty="0">
                <a:solidFill>
                  <a:srgbClr val="002060"/>
                </a:solidFill>
                <a:latin typeface="Times New Roman" panose="02020603050405020304" pitchFamily="18" charset="0"/>
                <a:cs typeface="Times New Roman" panose="02020603050405020304" pitchFamily="18" charset="0"/>
              </a:rPr>
              <a:t>к нам весной. </a:t>
            </a:r>
            <a:endParaRPr lang="ru-RU" sz="2000" b="1" dirty="0" smtClean="0">
              <a:solidFill>
                <a:srgbClr val="002060"/>
              </a:solidFill>
              <a:latin typeface="Times New Roman" panose="02020603050405020304" pitchFamily="18" charset="0"/>
              <a:cs typeface="Times New Roman" panose="02020603050405020304" pitchFamily="18" charset="0"/>
            </a:endParaRPr>
          </a:p>
          <a:p>
            <a:r>
              <a:rPr lang="ru-RU" sz="2000" b="1" dirty="0" smtClean="0">
                <a:solidFill>
                  <a:srgbClr val="002060"/>
                </a:solidFill>
                <a:latin typeface="Times New Roman" panose="02020603050405020304" pitchFamily="18" charset="0"/>
                <a:cs typeface="Times New Roman" panose="02020603050405020304" pitchFamily="18" charset="0"/>
              </a:rPr>
              <a:t>Поселяется </a:t>
            </a:r>
            <a:r>
              <a:rPr lang="ru-RU" sz="2000" b="1" dirty="0">
                <a:solidFill>
                  <a:srgbClr val="002060"/>
                </a:solidFill>
                <a:latin typeface="Times New Roman" panose="02020603050405020304" pitchFamily="18" charset="0"/>
                <a:cs typeface="Times New Roman" panose="02020603050405020304" pitchFamily="18" charset="0"/>
              </a:rPr>
              <a:t>в деревянный </a:t>
            </a:r>
            <a:r>
              <a:rPr lang="ru-RU" sz="2000" b="1" dirty="0" smtClean="0">
                <a:solidFill>
                  <a:srgbClr val="002060"/>
                </a:solidFill>
                <a:latin typeface="Times New Roman" panose="02020603050405020304" pitchFamily="18" charset="0"/>
                <a:cs typeface="Times New Roman" panose="02020603050405020304" pitchFamily="18" charset="0"/>
              </a:rPr>
              <a:t>дворец</a:t>
            </a:r>
          </a:p>
          <a:p>
            <a:r>
              <a:rPr lang="ru-RU" sz="2000" b="1" dirty="0" smtClean="0">
                <a:solidFill>
                  <a:srgbClr val="002060"/>
                </a:solidFill>
                <a:latin typeface="Times New Roman" panose="02020603050405020304" pitchFamily="18" charset="0"/>
                <a:cs typeface="Times New Roman" panose="02020603050405020304" pitchFamily="18" charset="0"/>
              </a:rPr>
              <a:t>Птица </a:t>
            </a:r>
            <a:r>
              <a:rPr lang="ru-RU" sz="2000" b="1" dirty="0">
                <a:solidFill>
                  <a:srgbClr val="002060"/>
                </a:solidFill>
                <a:latin typeface="Times New Roman" panose="02020603050405020304" pitchFamily="18" charset="0"/>
                <a:cs typeface="Times New Roman" panose="02020603050405020304" pitchFamily="18" charset="0"/>
              </a:rPr>
              <a:t>певчая </a:t>
            </a:r>
            <a:r>
              <a:rPr lang="ru-RU" sz="2000" b="1" dirty="0" smtClean="0">
                <a:solidFill>
                  <a:srgbClr val="002060"/>
                </a:solidFill>
                <a:latin typeface="Times New Roman" panose="02020603050405020304" pitchFamily="18" charset="0"/>
                <a:cs typeface="Times New Roman" panose="02020603050405020304" pitchFamily="18" charset="0"/>
              </a:rPr>
              <a:t>-……</a:t>
            </a:r>
            <a:r>
              <a:rPr lang="ru-RU" sz="2000" b="1" dirty="0">
                <a:solidFill>
                  <a:srgbClr val="002060"/>
                </a:solidFill>
                <a:latin typeface="Times New Roman" panose="02020603050405020304" pitchFamily="18" charset="0"/>
                <a:cs typeface="Times New Roman" panose="02020603050405020304" pitchFamily="18" charset="0"/>
              </a:rPr>
              <a:t/>
            </a:r>
            <a:br>
              <a:rPr lang="ru-RU" sz="2000" b="1" dirty="0">
                <a:solidFill>
                  <a:srgbClr val="002060"/>
                </a:solidFill>
                <a:latin typeface="Times New Roman" panose="02020603050405020304" pitchFamily="18" charset="0"/>
                <a:cs typeface="Times New Roman" panose="02020603050405020304" pitchFamily="18" charset="0"/>
              </a:rPr>
            </a:br>
            <a:r>
              <a:rPr lang="ru-RU" sz="2000" b="1" dirty="0">
                <a:solidFill>
                  <a:srgbClr val="002060"/>
                </a:solidFill>
                <a:latin typeface="Times New Roman" panose="02020603050405020304" pitchFamily="18" charset="0"/>
                <a:cs typeface="Times New Roman" panose="02020603050405020304" pitchFamily="18" charset="0"/>
              </a:rPr>
              <a:t/>
            </a:r>
            <a:br>
              <a:rPr lang="ru-RU" sz="2000" b="1" dirty="0">
                <a:solidFill>
                  <a:srgbClr val="002060"/>
                </a:solidFill>
                <a:latin typeface="Times New Roman" panose="02020603050405020304" pitchFamily="18" charset="0"/>
                <a:cs typeface="Times New Roman" panose="02020603050405020304" pitchFamily="18" charset="0"/>
              </a:rPr>
            </a:br>
            <a:endParaRPr lang="ru-RU" sz="2000" b="1" dirty="0">
              <a:solidFill>
                <a:srgbClr val="002060"/>
              </a:solidFill>
              <a:latin typeface="Times New Roman" panose="02020603050405020304" pitchFamily="18" charset="0"/>
              <a:cs typeface="Times New Roman" panose="02020603050405020304" pitchFamily="18" charset="0"/>
            </a:endParaRPr>
          </a:p>
        </p:txBody>
      </p:sp>
      <p:pic>
        <p:nvPicPr>
          <p:cNvPr id="9" name="Picture 9" descr="Рисунок7"/>
          <p:cNvPicPr>
            <a:picLocks noChangeAspect="1" noChangeArrowheads="1"/>
          </p:cNvPicPr>
          <p:nvPr/>
        </p:nvPicPr>
        <p:blipFill>
          <a:blip r:embed="rId3"/>
          <a:srcRect/>
          <a:stretch>
            <a:fillRect/>
          </a:stretch>
        </p:blipFill>
        <p:spPr>
          <a:xfrm>
            <a:off x="251520" y="1857646"/>
            <a:ext cx="4216778" cy="3003160"/>
          </a:xfrm>
          <a:prstGeom prst="rect">
            <a:avLst/>
          </a:prstGeom>
          <a:noFill/>
          <a:ln/>
        </p:spPr>
      </p:pic>
      <p:pic>
        <p:nvPicPr>
          <p:cNvPr id="5" name="Рисунок 4"/>
          <p:cNvPicPr>
            <a:picLocks noChangeAspect="1"/>
          </p:cNvPicPr>
          <p:nvPr/>
        </p:nvPicPr>
        <p:blipFill>
          <a:blip r:embed="rId4"/>
          <a:stretch>
            <a:fillRect/>
          </a:stretch>
        </p:blipFill>
        <p:spPr>
          <a:xfrm>
            <a:off x="251520" y="1310158"/>
            <a:ext cx="2448272" cy="1830809"/>
          </a:xfrm>
          <a:prstGeom prst="rect">
            <a:avLst/>
          </a:prstGeom>
        </p:spPr>
      </p:pic>
      <p:pic>
        <p:nvPicPr>
          <p:cNvPr id="12" name="Picture 27" descr="57285067_1270235706_skvoret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55069" y="3708856"/>
            <a:ext cx="3253010" cy="286025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8" name="Рисунок 7"/>
          <p:cNvPicPr>
            <a:picLocks noChangeAspect="1"/>
          </p:cNvPicPr>
          <p:nvPr/>
        </p:nvPicPr>
        <p:blipFill>
          <a:blip r:embed="rId6"/>
          <a:stretch>
            <a:fillRect/>
          </a:stretch>
        </p:blipFill>
        <p:spPr>
          <a:xfrm>
            <a:off x="5010427" y="4965720"/>
            <a:ext cx="3168352" cy="1603387"/>
          </a:xfrm>
          <a:prstGeom prst="rect">
            <a:avLst/>
          </a:prstGeom>
        </p:spPr>
      </p:pic>
    </p:spTree>
    <p:extLst>
      <p:ext uri="{BB962C8B-B14F-4D97-AF65-F5344CB8AC3E}">
        <p14:creationId xmlns:p14="http://schemas.microsoft.com/office/powerpoint/2010/main" val="38714161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9" name="Picture 5" descr="C:\Users\катя  федорова\Pictures\0_13c4c3_36f45943_XL.png"/>
          <p:cNvPicPr>
            <a:picLocks noChangeAspect="1" noChangeArrowheads="1"/>
          </p:cNvPicPr>
          <p:nvPr/>
        </p:nvPicPr>
        <p:blipFill>
          <a:blip r:embed="rId2"/>
          <a:srcRect/>
          <a:stretch>
            <a:fillRect/>
          </a:stretch>
        </p:blipFill>
        <p:spPr bwMode="auto">
          <a:xfrm>
            <a:off x="-2286048" y="-1035875"/>
            <a:ext cx="13716096" cy="8929750"/>
          </a:xfrm>
          <a:prstGeom prst="rect">
            <a:avLst/>
          </a:prstGeom>
          <a:noFill/>
        </p:spPr>
      </p:pic>
      <p:sp>
        <p:nvSpPr>
          <p:cNvPr id="3" name="Прямоугольник 2"/>
          <p:cNvSpPr/>
          <p:nvPr/>
        </p:nvSpPr>
        <p:spPr>
          <a:xfrm>
            <a:off x="395536" y="5085184"/>
            <a:ext cx="2808312" cy="1323439"/>
          </a:xfrm>
          <a:prstGeom prst="rect">
            <a:avLst/>
          </a:prstGeom>
        </p:spPr>
        <p:txBody>
          <a:bodyPr wrap="square">
            <a:spAutoFit/>
          </a:bodyPr>
          <a:lstStyle/>
          <a:p>
            <a:pPr algn="just"/>
            <a:r>
              <a:rPr lang="ru-RU" sz="2000" b="1" dirty="0">
                <a:solidFill>
                  <a:srgbClr val="002060"/>
                </a:solidFill>
                <a:latin typeface="Times New Roman" panose="02020603050405020304" pitchFamily="18" charset="0"/>
                <a:cs typeface="Times New Roman" panose="02020603050405020304" pitchFamily="18" charset="0"/>
              </a:rPr>
              <a:t>Всю ночь летает - мышей добывает.</a:t>
            </a:r>
            <a:br>
              <a:rPr lang="ru-RU" sz="2000" b="1" dirty="0">
                <a:solidFill>
                  <a:srgbClr val="002060"/>
                </a:solidFill>
                <a:latin typeface="Times New Roman" panose="02020603050405020304" pitchFamily="18" charset="0"/>
                <a:cs typeface="Times New Roman" panose="02020603050405020304" pitchFamily="18" charset="0"/>
              </a:rPr>
            </a:br>
            <a:r>
              <a:rPr lang="ru-RU" sz="2000" b="1" dirty="0">
                <a:solidFill>
                  <a:srgbClr val="002060"/>
                </a:solidFill>
                <a:latin typeface="Times New Roman" panose="02020603050405020304" pitchFamily="18" charset="0"/>
                <a:cs typeface="Times New Roman" panose="02020603050405020304" pitchFamily="18" charset="0"/>
              </a:rPr>
              <a:t>А станет светло - спать летит в дупло. </a:t>
            </a:r>
          </a:p>
        </p:txBody>
      </p:sp>
      <p:sp>
        <p:nvSpPr>
          <p:cNvPr id="6" name="Прямоугольник 5"/>
          <p:cNvSpPr/>
          <p:nvPr/>
        </p:nvSpPr>
        <p:spPr>
          <a:xfrm>
            <a:off x="5292080" y="1484784"/>
            <a:ext cx="5234814" cy="1015663"/>
          </a:xfrm>
          <a:prstGeom prst="rect">
            <a:avLst/>
          </a:prstGeom>
        </p:spPr>
        <p:txBody>
          <a:bodyPr wrap="square">
            <a:spAutoFit/>
          </a:bodyPr>
          <a:lstStyle/>
          <a:p>
            <a:r>
              <a:rPr lang="ru-RU" sz="2000" b="1" dirty="0">
                <a:solidFill>
                  <a:srgbClr val="002060"/>
                </a:solidFill>
                <a:latin typeface="Times New Roman" panose="02020603050405020304" pitchFamily="18" charset="0"/>
                <a:cs typeface="Times New Roman" panose="02020603050405020304" pitchFamily="18" charset="0"/>
              </a:rPr>
              <a:t/>
            </a:r>
            <a:br>
              <a:rPr lang="ru-RU" sz="2000" b="1" dirty="0">
                <a:solidFill>
                  <a:srgbClr val="002060"/>
                </a:solidFill>
                <a:latin typeface="Times New Roman" panose="02020603050405020304" pitchFamily="18" charset="0"/>
                <a:cs typeface="Times New Roman" panose="02020603050405020304" pitchFamily="18" charset="0"/>
              </a:rPr>
            </a:br>
            <a:r>
              <a:rPr lang="ru-RU" sz="2000" b="1" dirty="0">
                <a:solidFill>
                  <a:srgbClr val="002060"/>
                </a:solidFill>
                <a:latin typeface="Times New Roman" panose="02020603050405020304" pitchFamily="18" charset="0"/>
                <a:cs typeface="Times New Roman" panose="02020603050405020304" pitchFamily="18" charset="0"/>
              </a:rPr>
              <a:t/>
            </a:r>
            <a:br>
              <a:rPr lang="ru-RU" sz="2000" b="1" dirty="0">
                <a:solidFill>
                  <a:srgbClr val="002060"/>
                </a:solidFill>
                <a:latin typeface="Times New Roman" panose="02020603050405020304" pitchFamily="18" charset="0"/>
                <a:cs typeface="Times New Roman" panose="02020603050405020304" pitchFamily="18" charset="0"/>
              </a:rPr>
            </a:br>
            <a:endParaRPr lang="ru-RU" sz="2000" b="1" dirty="0">
              <a:solidFill>
                <a:srgbClr val="002060"/>
              </a:solidFill>
              <a:latin typeface="Times New Roman" panose="02020603050405020304" pitchFamily="18" charset="0"/>
              <a:cs typeface="Times New Roman" panose="02020603050405020304" pitchFamily="18" charset="0"/>
            </a:endParaRPr>
          </a:p>
        </p:txBody>
      </p:sp>
      <p:pic>
        <p:nvPicPr>
          <p:cNvPr id="10" name="Содержимое 4" descr="barred-owl.jpg"/>
          <p:cNvPicPr>
            <a:picLocks noChangeAspect="1"/>
          </p:cNvPicPr>
          <p:nvPr/>
        </p:nvPicPr>
        <p:blipFill>
          <a:blip r:embed="rId3"/>
          <a:stretch>
            <a:fillRect/>
          </a:stretch>
        </p:blipFill>
        <p:spPr>
          <a:xfrm>
            <a:off x="27312" y="1352974"/>
            <a:ext cx="3327107" cy="3407278"/>
          </a:xfrm>
          <a:prstGeom prst="rect">
            <a:avLst/>
          </a:prstGeom>
        </p:spPr>
      </p:pic>
      <p:pic>
        <p:nvPicPr>
          <p:cNvPr id="2" name="Рисунок 1"/>
          <p:cNvPicPr>
            <a:picLocks noChangeAspect="1"/>
          </p:cNvPicPr>
          <p:nvPr/>
        </p:nvPicPr>
        <p:blipFill>
          <a:blip r:embed="rId4"/>
          <a:stretch>
            <a:fillRect/>
          </a:stretch>
        </p:blipFill>
        <p:spPr>
          <a:xfrm>
            <a:off x="0" y="3272642"/>
            <a:ext cx="2395936" cy="1603387"/>
          </a:xfrm>
          <a:prstGeom prst="rect">
            <a:avLst/>
          </a:prstGeom>
        </p:spPr>
      </p:pic>
      <p:pic>
        <p:nvPicPr>
          <p:cNvPr id="4" name="Рисунок 3"/>
          <p:cNvPicPr>
            <a:picLocks noChangeAspect="1"/>
          </p:cNvPicPr>
          <p:nvPr/>
        </p:nvPicPr>
        <p:blipFill>
          <a:blip r:embed="rId5"/>
          <a:stretch>
            <a:fillRect/>
          </a:stretch>
        </p:blipFill>
        <p:spPr>
          <a:xfrm>
            <a:off x="3908142" y="3210091"/>
            <a:ext cx="4863879" cy="3647909"/>
          </a:xfrm>
          <a:prstGeom prst="rect">
            <a:avLst/>
          </a:prstGeom>
        </p:spPr>
      </p:pic>
      <p:sp>
        <p:nvSpPr>
          <p:cNvPr id="7" name="Прямоугольник 6"/>
          <p:cNvSpPr/>
          <p:nvPr/>
        </p:nvSpPr>
        <p:spPr>
          <a:xfrm>
            <a:off x="4355976" y="1196752"/>
            <a:ext cx="6624736" cy="1938992"/>
          </a:xfrm>
          <a:prstGeom prst="rect">
            <a:avLst/>
          </a:prstGeom>
        </p:spPr>
        <p:txBody>
          <a:bodyPr wrap="square">
            <a:spAutoFit/>
          </a:bodyPr>
          <a:lstStyle/>
          <a:p>
            <a:r>
              <a:rPr lang="ru-RU" sz="2000" b="1" dirty="0">
                <a:solidFill>
                  <a:srgbClr val="002060"/>
                </a:solidFill>
                <a:latin typeface="Times New Roman" panose="02020603050405020304" pitchFamily="18" charset="0"/>
                <a:cs typeface="Times New Roman" panose="02020603050405020304" pitchFamily="18" charset="0"/>
              </a:rPr>
              <a:t>Прилетает он весной.</a:t>
            </a:r>
            <a:br>
              <a:rPr lang="ru-RU" sz="2000" b="1" dirty="0">
                <a:solidFill>
                  <a:srgbClr val="002060"/>
                </a:solidFill>
                <a:latin typeface="Times New Roman" panose="02020603050405020304" pitchFamily="18" charset="0"/>
                <a:cs typeface="Times New Roman" panose="02020603050405020304" pitchFamily="18" charset="0"/>
              </a:rPr>
            </a:br>
            <a:r>
              <a:rPr lang="ru-RU" sz="2000" b="1" dirty="0">
                <a:solidFill>
                  <a:srgbClr val="002060"/>
                </a:solidFill>
                <a:latin typeface="Times New Roman" panose="02020603050405020304" pitchFamily="18" charset="0"/>
                <a:cs typeface="Times New Roman" panose="02020603050405020304" pitchFamily="18" charset="0"/>
              </a:rPr>
              <a:t>Чёрный, важный... Не смешной!</a:t>
            </a:r>
            <a:br>
              <a:rPr lang="ru-RU" sz="2000" b="1" dirty="0">
                <a:solidFill>
                  <a:srgbClr val="002060"/>
                </a:solidFill>
                <a:latin typeface="Times New Roman" panose="02020603050405020304" pitchFamily="18" charset="0"/>
                <a:cs typeface="Times New Roman" panose="02020603050405020304" pitchFamily="18" charset="0"/>
              </a:rPr>
            </a:br>
            <a:r>
              <a:rPr lang="ru-RU" sz="2000" b="1" dirty="0">
                <a:solidFill>
                  <a:srgbClr val="002060"/>
                </a:solidFill>
                <a:latin typeface="Times New Roman" panose="02020603050405020304" pitchFamily="18" charset="0"/>
                <a:cs typeface="Times New Roman" panose="02020603050405020304" pitchFamily="18" charset="0"/>
              </a:rPr>
              <a:t>Без него весны не будет!</a:t>
            </a:r>
            <a:br>
              <a:rPr lang="ru-RU" sz="2000" b="1" dirty="0">
                <a:solidFill>
                  <a:srgbClr val="002060"/>
                </a:solidFill>
                <a:latin typeface="Times New Roman" panose="02020603050405020304" pitchFamily="18" charset="0"/>
                <a:cs typeface="Times New Roman" panose="02020603050405020304" pitchFamily="18" charset="0"/>
              </a:rPr>
            </a:br>
            <a:r>
              <a:rPr lang="ru-RU" sz="2000" b="1" dirty="0">
                <a:solidFill>
                  <a:srgbClr val="002060"/>
                </a:solidFill>
                <a:latin typeface="Times New Roman" panose="02020603050405020304" pitchFamily="18" charset="0"/>
                <a:cs typeface="Times New Roman" panose="02020603050405020304" pitchFamily="18" charset="0"/>
              </a:rPr>
              <a:t>И зовут его все люди,</a:t>
            </a:r>
            <a:br>
              <a:rPr lang="ru-RU" sz="2000" b="1" dirty="0">
                <a:solidFill>
                  <a:srgbClr val="002060"/>
                </a:solidFill>
                <a:latin typeface="Times New Roman" panose="02020603050405020304" pitchFamily="18" charset="0"/>
                <a:cs typeface="Times New Roman" panose="02020603050405020304" pitchFamily="18" charset="0"/>
              </a:rPr>
            </a:br>
            <a:r>
              <a:rPr lang="ru-RU" sz="2000" b="1" dirty="0">
                <a:solidFill>
                  <a:srgbClr val="002060"/>
                </a:solidFill>
                <a:latin typeface="Times New Roman" panose="02020603050405020304" pitchFamily="18" charset="0"/>
                <a:cs typeface="Times New Roman" panose="02020603050405020304" pitchFamily="18" charset="0"/>
              </a:rPr>
              <a:t>Что - то вроде слова врач...</a:t>
            </a:r>
            <a:br>
              <a:rPr lang="ru-RU" sz="2000" b="1" dirty="0">
                <a:solidFill>
                  <a:srgbClr val="002060"/>
                </a:solidFill>
                <a:latin typeface="Times New Roman" panose="02020603050405020304" pitchFamily="18" charset="0"/>
                <a:cs typeface="Times New Roman" panose="02020603050405020304" pitchFamily="18" charset="0"/>
              </a:rPr>
            </a:br>
            <a:r>
              <a:rPr lang="ru-RU" sz="2000" b="1" dirty="0">
                <a:solidFill>
                  <a:srgbClr val="002060"/>
                </a:solidFill>
                <a:latin typeface="Times New Roman" panose="02020603050405020304" pitchFamily="18" charset="0"/>
                <a:cs typeface="Times New Roman" panose="02020603050405020304" pitchFamily="18" charset="0"/>
              </a:rPr>
              <a:t>Да не врач! А птица - ... !</a:t>
            </a:r>
          </a:p>
        </p:txBody>
      </p:sp>
      <p:pic>
        <p:nvPicPr>
          <p:cNvPr id="13" name="Рисунок 12"/>
          <p:cNvPicPr>
            <a:picLocks noChangeAspect="1"/>
          </p:cNvPicPr>
          <p:nvPr/>
        </p:nvPicPr>
        <p:blipFill>
          <a:blip r:embed="rId6"/>
          <a:stretch>
            <a:fillRect/>
          </a:stretch>
        </p:blipFill>
        <p:spPr>
          <a:xfrm>
            <a:off x="5940152" y="5525968"/>
            <a:ext cx="2341067" cy="1603387"/>
          </a:xfrm>
          <a:prstGeom prst="rect">
            <a:avLst/>
          </a:prstGeom>
        </p:spPr>
      </p:pic>
    </p:spTree>
    <p:extLst>
      <p:ext uri="{BB962C8B-B14F-4D97-AF65-F5344CB8AC3E}">
        <p14:creationId xmlns:p14="http://schemas.microsoft.com/office/powerpoint/2010/main" val="9683037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9" name="Picture 5" descr="C:\Users\катя  федорова\Pictures\0_13c4c3_36f45943_XL.png"/>
          <p:cNvPicPr>
            <a:picLocks noChangeAspect="1" noChangeArrowheads="1"/>
          </p:cNvPicPr>
          <p:nvPr/>
        </p:nvPicPr>
        <p:blipFill>
          <a:blip r:embed="rId2"/>
          <a:srcRect/>
          <a:stretch>
            <a:fillRect/>
          </a:stretch>
        </p:blipFill>
        <p:spPr bwMode="auto">
          <a:xfrm>
            <a:off x="-2268760" y="-1179512"/>
            <a:ext cx="13716096" cy="8929750"/>
          </a:xfrm>
          <a:prstGeom prst="rect">
            <a:avLst/>
          </a:prstGeom>
          <a:noFill/>
        </p:spPr>
      </p:pic>
      <p:sp>
        <p:nvSpPr>
          <p:cNvPr id="3" name="Прямоугольник 2"/>
          <p:cNvSpPr/>
          <p:nvPr/>
        </p:nvSpPr>
        <p:spPr>
          <a:xfrm>
            <a:off x="-1260648" y="4958544"/>
            <a:ext cx="4464496" cy="400110"/>
          </a:xfrm>
          <a:prstGeom prst="rect">
            <a:avLst/>
          </a:prstGeom>
        </p:spPr>
        <p:txBody>
          <a:bodyPr wrap="square">
            <a:spAutoFit/>
          </a:bodyPr>
          <a:lstStyle/>
          <a:p>
            <a:pPr algn="just"/>
            <a:endParaRPr lang="ru-RU" sz="2000" b="1" dirty="0">
              <a:solidFill>
                <a:srgbClr val="002060"/>
              </a:solidFill>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5292080" y="1484784"/>
            <a:ext cx="5234814" cy="1015663"/>
          </a:xfrm>
          <a:prstGeom prst="rect">
            <a:avLst/>
          </a:prstGeom>
        </p:spPr>
        <p:txBody>
          <a:bodyPr wrap="square">
            <a:spAutoFit/>
          </a:bodyPr>
          <a:lstStyle/>
          <a:p>
            <a:r>
              <a:rPr lang="ru-RU" sz="2000" b="1" dirty="0">
                <a:solidFill>
                  <a:srgbClr val="002060"/>
                </a:solidFill>
                <a:latin typeface="Times New Roman" panose="02020603050405020304" pitchFamily="18" charset="0"/>
                <a:cs typeface="Times New Roman" panose="02020603050405020304" pitchFamily="18" charset="0"/>
              </a:rPr>
              <a:t/>
            </a:r>
            <a:br>
              <a:rPr lang="ru-RU" sz="2000" b="1" dirty="0">
                <a:solidFill>
                  <a:srgbClr val="002060"/>
                </a:solidFill>
                <a:latin typeface="Times New Roman" panose="02020603050405020304" pitchFamily="18" charset="0"/>
                <a:cs typeface="Times New Roman" panose="02020603050405020304" pitchFamily="18" charset="0"/>
              </a:rPr>
            </a:br>
            <a:r>
              <a:rPr lang="ru-RU" sz="2000" b="1" dirty="0">
                <a:solidFill>
                  <a:srgbClr val="002060"/>
                </a:solidFill>
                <a:latin typeface="Times New Roman" panose="02020603050405020304" pitchFamily="18" charset="0"/>
                <a:cs typeface="Times New Roman" panose="02020603050405020304" pitchFamily="18" charset="0"/>
              </a:rPr>
              <a:t/>
            </a:r>
            <a:br>
              <a:rPr lang="ru-RU" sz="2000" b="1" dirty="0">
                <a:solidFill>
                  <a:srgbClr val="002060"/>
                </a:solidFill>
                <a:latin typeface="Times New Roman" panose="02020603050405020304" pitchFamily="18" charset="0"/>
                <a:cs typeface="Times New Roman" panose="02020603050405020304" pitchFamily="18" charset="0"/>
              </a:rPr>
            </a:br>
            <a:endParaRPr lang="ru-RU" sz="2000" b="1" dirty="0">
              <a:solidFill>
                <a:srgbClr val="002060"/>
              </a:solidFill>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3"/>
          <a:stretch>
            <a:fillRect/>
          </a:stretch>
        </p:blipFill>
        <p:spPr>
          <a:xfrm>
            <a:off x="0" y="2411329"/>
            <a:ext cx="4501136" cy="3966626"/>
          </a:xfrm>
          <a:prstGeom prst="rect">
            <a:avLst/>
          </a:prstGeom>
        </p:spPr>
      </p:pic>
      <p:pic>
        <p:nvPicPr>
          <p:cNvPr id="4" name="Рисунок 3"/>
          <p:cNvPicPr>
            <a:picLocks noChangeAspect="1"/>
          </p:cNvPicPr>
          <p:nvPr/>
        </p:nvPicPr>
        <p:blipFill>
          <a:blip r:embed="rId4"/>
          <a:stretch>
            <a:fillRect/>
          </a:stretch>
        </p:blipFill>
        <p:spPr>
          <a:xfrm>
            <a:off x="4501136" y="1479322"/>
            <a:ext cx="5395456" cy="4662378"/>
          </a:xfrm>
          <a:prstGeom prst="rect">
            <a:avLst/>
          </a:prstGeom>
        </p:spPr>
      </p:pic>
      <p:pic>
        <p:nvPicPr>
          <p:cNvPr id="5" name="Рисунок 4"/>
          <p:cNvPicPr>
            <a:picLocks noChangeAspect="1"/>
          </p:cNvPicPr>
          <p:nvPr/>
        </p:nvPicPr>
        <p:blipFill>
          <a:blip r:embed="rId5"/>
          <a:stretch>
            <a:fillRect/>
          </a:stretch>
        </p:blipFill>
        <p:spPr>
          <a:xfrm>
            <a:off x="971600" y="1055413"/>
            <a:ext cx="6072142" cy="1676545"/>
          </a:xfrm>
          <a:prstGeom prst="rect">
            <a:avLst/>
          </a:prstGeom>
        </p:spPr>
      </p:pic>
    </p:spTree>
    <p:extLst>
      <p:ext uri="{BB962C8B-B14F-4D97-AF65-F5344CB8AC3E}">
        <p14:creationId xmlns:p14="http://schemas.microsoft.com/office/powerpoint/2010/main" val="13112575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9" name="Picture 5" descr="C:\Users\катя  федорова\Pictures\0_13c4c3_36f45943_XL.png"/>
          <p:cNvPicPr>
            <a:picLocks noChangeAspect="1" noChangeArrowheads="1"/>
          </p:cNvPicPr>
          <p:nvPr/>
        </p:nvPicPr>
        <p:blipFill>
          <a:blip r:embed="rId2"/>
          <a:srcRect/>
          <a:stretch>
            <a:fillRect/>
          </a:stretch>
        </p:blipFill>
        <p:spPr bwMode="auto">
          <a:xfrm>
            <a:off x="-2772816" y="-891480"/>
            <a:ext cx="13716096" cy="8929750"/>
          </a:xfrm>
          <a:prstGeom prst="rect">
            <a:avLst/>
          </a:prstGeom>
          <a:noFill/>
        </p:spPr>
      </p:pic>
      <p:sp>
        <p:nvSpPr>
          <p:cNvPr id="3" name="Прямоугольник 2"/>
          <p:cNvSpPr/>
          <p:nvPr/>
        </p:nvSpPr>
        <p:spPr>
          <a:xfrm>
            <a:off x="-1260648" y="4958544"/>
            <a:ext cx="4464496" cy="400110"/>
          </a:xfrm>
          <a:prstGeom prst="rect">
            <a:avLst/>
          </a:prstGeom>
        </p:spPr>
        <p:txBody>
          <a:bodyPr wrap="square">
            <a:spAutoFit/>
          </a:bodyPr>
          <a:lstStyle/>
          <a:p>
            <a:pPr algn="just"/>
            <a:endParaRPr lang="ru-RU" sz="2000" b="1" dirty="0">
              <a:solidFill>
                <a:srgbClr val="002060"/>
              </a:solidFill>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5292080" y="1484784"/>
            <a:ext cx="5234814" cy="1015663"/>
          </a:xfrm>
          <a:prstGeom prst="rect">
            <a:avLst/>
          </a:prstGeom>
        </p:spPr>
        <p:txBody>
          <a:bodyPr wrap="square">
            <a:spAutoFit/>
          </a:bodyPr>
          <a:lstStyle/>
          <a:p>
            <a:r>
              <a:rPr lang="ru-RU" sz="2000" b="1" dirty="0">
                <a:solidFill>
                  <a:srgbClr val="002060"/>
                </a:solidFill>
                <a:latin typeface="Times New Roman" panose="02020603050405020304" pitchFamily="18" charset="0"/>
                <a:cs typeface="Times New Roman" panose="02020603050405020304" pitchFamily="18" charset="0"/>
              </a:rPr>
              <a:t/>
            </a:r>
            <a:br>
              <a:rPr lang="ru-RU" sz="2000" b="1" dirty="0">
                <a:solidFill>
                  <a:srgbClr val="002060"/>
                </a:solidFill>
                <a:latin typeface="Times New Roman" panose="02020603050405020304" pitchFamily="18" charset="0"/>
                <a:cs typeface="Times New Roman" panose="02020603050405020304" pitchFamily="18" charset="0"/>
              </a:rPr>
            </a:br>
            <a:r>
              <a:rPr lang="ru-RU" sz="2000" b="1" dirty="0">
                <a:solidFill>
                  <a:srgbClr val="002060"/>
                </a:solidFill>
                <a:latin typeface="Times New Roman" panose="02020603050405020304" pitchFamily="18" charset="0"/>
                <a:cs typeface="Times New Roman" panose="02020603050405020304" pitchFamily="18" charset="0"/>
              </a:rPr>
              <a:t/>
            </a:r>
            <a:br>
              <a:rPr lang="ru-RU" sz="2000" b="1" dirty="0">
                <a:solidFill>
                  <a:srgbClr val="002060"/>
                </a:solidFill>
                <a:latin typeface="Times New Roman" panose="02020603050405020304" pitchFamily="18" charset="0"/>
                <a:cs typeface="Times New Roman" panose="02020603050405020304" pitchFamily="18" charset="0"/>
              </a:rPr>
            </a:br>
            <a:endParaRPr lang="ru-RU" sz="2000" b="1" dirty="0">
              <a:solidFill>
                <a:srgbClr val="002060"/>
              </a:solidFill>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0" y="1616606"/>
            <a:ext cx="8172400" cy="4764722"/>
          </a:xfrm>
          <a:prstGeom prst="rect">
            <a:avLst/>
          </a:prstGeom>
        </p:spPr>
        <p:txBody>
          <a:bodyPr wrap="square">
            <a:spAutoFit/>
          </a:bodyPr>
          <a:lstStyle/>
          <a:p>
            <a:r>
              <a:rPr lang="ru-RU" sz="2400" b="1" dirty="0">
                <a:solidFill>
                  <a:srgbClr val="002060"/>
                </a:solidFill>
                <a:latin typeface="Times New Roman" panose="02020603050405020304" pitchFamily="18" charset="0"/>
                <a:cs typeface="Times New Roman" panose="02020603050405020304" pitchFamily="18" charset="0"/>
              </a:rPr>
              <a:t>Пересказать близко к тексту. </a:t>
            </a:r>
          </a:p>
          <a:p>
            <a:endParaRPr lang="ru-RU" sz="2400" b="1" dirty="0" smtClean="0">
              <a:latin typeface="Times New Roman" panose="02020603050405020304" pitchFamily="18" charset="0"/>
              <a:cs typeface="Times New Roman" panose="02020603050405020304" pitchFamily="18" charset="0"/>
            </a:endParaRPr>
          </a:p>
          <a:p>
            <a:r>
              <a:rPr lang="ru-RU" sz="2400" b="1" dirty="0" smtClean="0">
                <a:latin typeface="Times New Roman" panose="02020603050405020304" pitchFamily="18" charset="0"/>
                <a:cs typeface="Times New Roman" panose="02020603050405020304" pitchFamily="18" charset="0"/>
              </a:rPr>
              <a:t>1. ПРЕДВЕСТНИКИ ВЕСНЫ </a:t>
            </a:r>
          </a:p>
          <a:p>
            <a:endParaRPr lang="ru-RU" sz="2400" b="1" dirty="0" smtClean="0">
              <a:latin typeface="Times New Roman" panose="02020603050405020304" pitchFamily="18" charset="0"/>
              <a:cs typeface="Times New Roman" panose="02020603050405020304" pitchFamily="18" charset="0"/>
            </a:endParaRPr>
          </a:p>
          <a:p>
            <a:r>
              <a:rPr lang="ru-RU" sz="2000" b="1" dirty="0" smtClean="0">
                <a:latin typeface="Times New Roman" panose="02020603050405020304" pitchFamily="18" charset="0"/>
                <a:cs typeface="Times New Roman" panose="02020603050405020304" pitchFamily="18" charset="0"/>
              </a:rPr>
              <a:t>Прошла </a:t>
            </a:r>
            <a:r>
              <a:rPr lang="ru-RU" sz="2000" b="1" dirty="0">
                <a:latin typeface="Times New Roman" panose="02020603050405020304" pitchFamily="18" charset="0"/>
                <a:cs typeface="Times New Roman" panose="02020603050405020304" pitchFamily="18" charset="0"/>
              </a:rPr>
              <a:t>холодная зима. Наступает весна. Солнышко поднимается выше. Оно греет сильнее. Прилетели грачи. Увидели их дети и закричали: «Грачи прилетели! Грачи прилетели</a:t>
            </a:r>
            <a:r>
              <a:rPr lang="ru-RU" sz="2000" b="1" dirty="0" smtClean="0">
                <a:latin typeface="Times New Roman" panose="02020603050405020304" pitchFamily="18" charset="0"/>
                <a:cs typeface="Times New Roman" panose="02020603050405020304" pitchFamily="18" charset="0"/>
              </a:rPr>
              <a:t>!»</a:t>
            </a:r>
          </a:p>
          <a:p>
            <a:endParaRPr lang="ru-RU" sz="2000" b="1" dirty="0" smtClean="0">
              <a:latin typeface="Times New Roman" panose="02020603050405020304" pitchFamily="18" charset="0"/>
              <a:cs typeface="Times New Roman" panose="02020603050405020304" pitchFamily="18" charset="0"/>
            </a:endParaRPr>
          </a:p>
          <a:p>
            <a:r>
              <a:rPr lang="ru-RU" sz="2000" dirty="0" smtClean="0">
                <a:latin typeface="Times New Roman" panose="02020603050405020304" pitchFamily="18" charset="0"/>
                <a:cs typeface="Times New Roman" panose="02020603050405020304" pitchFamily="18" charset="0"/>
              </a:rPr>
              <a:t>Ответить </a:t>
            </a:r>
            <a:r>
              <a:rPr lang="ru-RU" sz="2000" dirty="0">
                <a:latin typeface="Times New Roman" panose="02020603050405020304" pitchFamily="18" charset="0"/>
                <a:cs typeface="Times New Roman" panose="02020603050405020304" pitchFamily="18" charset="0"/>
              </a:rPr>
              <a:t>на вопросы: </a:t>
            </a:r>
            <a:endParaRPr lang="ru-RU" sz="2000" dirty="0" smtClean="0">
              <a:latin typeface="Times New Roman" panose="02020603050405020304" pitchFamily="18" charset="0"/>
              <a:cs typeface="Times New Roman" panose="02020603050405020304" pitchFamily="18" charset="0"/>
            </a:endParaRPr>
          </a:p>
          <a:p>
            <a:r>
              <a:rPr lang="ru-RU" sz="2000" dirty="0" smtClean="0">
                <a:latin typeface="Times New Roman" panose="02020603050405020304" pitchFamily="18" charset="0"/>
                <a:cs typeface="Times New Roman" panose="02020603050405020304" pitchFamily="18" charset="0"/>
              </a:rPr>
              <a:t>Какая </a:t>
            </a:r>
            <a:r>
              <a:rPr lang="ru-RU" sz="2000" dirty="0">
                <a:latin typeface="Times New Roman" panose="02020603050405020304" pitchFamily="18" charset="0"/>
                <a:cs typeface="Times New Roman" panose="02020603050405020304" pitchFamily="18" charset="0"/>
              </a:rPr>
              <a:t>была зима? Что наступает после зимы? Как греет солнышко весной? Кто прилетел? Кого увидели дети? Что они закричали? Как можно сказать про зиму? Она была какая? (холодная, морозная, снежная, вьюжная, длинная.) Как можно сказать про солнышко весной? Оно какое? (Весеннее, яркое, теплое, ласковое. </a:t>
            </a:r>
            <a:r>
              <a:rPr lang="ru-RU" sz="2000" dirty="0" smtClean="0">
                <a:latin typeface="Times New Roman" panose="02020603050405020304" pitchFamily="18" charset="0"/>
                <a:cs typeface="Times New Roman" panose="02020603050405020304" pitchFamily="18" charset="0"/>
              </a:rPr>
              <a:t>)</a:t>
            </a:r>
            <a:endParaRPr lang="ru-RU" sz="2000" b="1" dirty="0">
              <a:solidFill>
                <a:srgbClr val="002060"/>
              </a:solidFill>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323528" y="908720"/>
            <a:ext cx="6534472" cy="707886"/>
          </a:xfrm>
          <a:prstGeom prst="rect">
            <a:avLst/>
          </a:prstGeom>
        </p:spPr>
        <p:txBody>
          <a:bodyPr wrap="square">
            <a:spAutoFit/>
          </a:bodyPr>
          <a:lstStyle/>
          <a:p>
            <a:pPr lvl="0"/>
            <a:r>
              <a:rPr lang="ru-RU" sz="4000" b="1" dirty="0">
                <a:solidFill>
                  <a:srgbClr val="002060"/>
                </a:solidFill>
                <a:latin typeface="Times New Roman" panose="02020603050405020304" pitchFamily="18" charset="0"/>
                <a:cs typeface="Times New Roman" panose="02020603050405020304" pitchFamily="18" charset="0"/>
              </a:rPr>
              <a:t>Пересказываем рассказы</a:t>
            </a:r>
          </a:p>
        </p:txBody>
      </p:sp>
    </p:spTree>
    <p:extLst>
      <p:ext uri="{BB962C8B-B14F-4D97-AF65-F5344CB8AC3E}">
        <p14:creationId xmlns:p14="http://schemas.microsoft.com/office/powerpoint/2010/main" val="27393651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9" name="Picture 5" descr="C:\Users\катя  федорова\Pictures\0_13c4c3_36f45943_XL.png"/>
          <p:cNvPicPr>
            <a:picLocks noChangeAspect="1" noChangeArrowheads="1"/>
          </p:cNvPicPr>
          <p:nvPr/>
        </p:nvPicPr>
        <p:blipFill>
          <a:blip r:embed="rId2"/>
          <a:srcRect/>
          <a:stretch>
            <a:fillRect/>
          </a:stretch>
        </p:blipFill>
        <p:spPr bwMode="auto">
          <a:xfrm>
            <a:off x="-2772816" y="-819472"/>
            <a:ext cx="13716096" cy="8929750"/>
          </a:xfrm>
          <a:prstGeom prst="rect">
            <a:avLst/>
          </a:prstGeom>
          <a:noFill/>
        </p:spPr>
      </p:pic>
      <p:sp>
        <p:nvSpPr>
          <p:cNvPr id="3" name="Прямоугольник 2"/>
          <p:cNvSpPr/>
          <p:nvPr/>
        </p:nvSpPr>
        <p:spPr>
          <a:xfrm>
            <a:off x="-1260648" y="4958544"/>
            <a:ext cx="4464496" cy="400110"/>
          </a:xfrm>
          <a:prstGeom prst="rect">
            <a:avLst/>
          </a:prstGeom>
        </p:spPr>
        <p:txBody>
          <a:bodyPr wrap="square">
            <a:spAutoFit/>
          </a:bodyPr>
          <a:lstStyle/>
          <a:p>
            <a:pPr algn="just"/>
            <a:endParaRPr lang="ru-RU" sz="2000" b="1" dirty="0">
              <a:solidFill>
                <a:srgbClr val="002060"/>
              </a:solidFill>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5292080" y="1484784"/>
            <a:ext cx="5234814" cy="1015663"/>
          </a:xfrm>
          <a:prstGeom prst="rect">
            <a:avLst/>
          </a:prstGeom>
        </p:spPr>
        <p:txBody>
          <a:bodyPr wrap="square">
            <a:spAutoFit/>
          </a:bodyPr>
          <a:lstStyle/>
          <a:p>
            <a:r>
              <a:rPr lang="ru-RU" sz="2000" b="1" dirty="0">
                <a:solidFill>
                  <a:srgbClr val="002060"/>
                </a:solidFill>
                <a:latin typeface="Times New Roman" panose="02020603050405020304" pitchFamily="18" charset="0"/>
                <a:cs typeface="Times New Roman" panose="02020603050405020304" pitchFamily="18" charset="0"/>
              </a:rPr>
              <a:t/>
            </a:r>
            <a:br>
              <a:rPr lang="ru-RU" sz="2000" b="1" dirty="0">
                <a:solidFill>
                  <a:srgbClr val="002060"/>
                </a:solidFill>
                <a:latin typeface="Times New Roman" panose="02020603050405020304" pitchFamily="18" charset="0"/>
                <a:cs typeface="Times New Roman" panose="02020603050405020304" pitchFamily="18" charset="0"/>
              </a:rPr>
            </a:br>
            <a:r>
              <a:rPr lang="ru-RU" sz="2000" b="1" dirty="0">
                <a:solidFill>
                  <a:srgbClr val="002060"/>
                </a:solidFill>
                <a:latin typeface="Times New Roman" panose="02020603050405020304" pitchFamily="18" charset="0"/>
                <a:cs typeface="Times New Roman" panose="02020603050405020304" pitchFamily="18" charset="0"/>
              </a:rPr>
              <a:t/>
            </a:r>
            <a:br>
              <a:rPr lang="ru-RU" sz="2000" b="1" dirty="0">
                <a:solidFill>
                  <a:srgbClr val="002060"/>
                </a:solidFill>
                <a:latin typeface="Times New Roman" panose="02020603050405020304" pitchFamily="18" charset="0"/>
                <a:cs typeface="Times New Roman" panose="02020603050405020304" pitchFamily="18" charset="0"/>
              </a:rPr>
            </a:br>
            <a:endParaRPr lang="ru-RU" sz="2000" b="1" dirty="0">
              <a:solidFill>
                <a:srgbClr val="002060"/>
              </a:solidFill>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0" y="1052736"/>
            <a:ext cx="8316416" cy="5078313"/>
          </a:xfrm>
          <a:prstGeom prst="rect">
            <a:avLst/>
          </a:prstGeom>
        </p:spPr>
        <p:txBody>
          <a:bodyPr wrap="square">
            <a:spAutoFit/>
          </a:bodyPr>
          <a:lstStyle/>
          <a:p>
            <a:r>
              <a:rPr lang="ru-RU" sz="2400" dirty="0">
                <a:latin typeface="Times New Roman" panose="02020603050405020304" pitchFamily="18" charset="0"/>
                <a:cs typeface="Times New Roman" panose="02020603050405020304" pitchFamily="18" charset="0"/>
              </a:rPr>
              <a:t>2. </a:t>
            </a:r>
            <a:r>
              <a:rPr lang="ru-RU" sz="2400" b="1" dirty="0" smtClean="0">
                <a:latin typeface="Times New Roman" panose="02020603050405020304" pitchFamily="18" charset="0"/>
                <a:cs typeface="Times New Roman" panose="02020603050405020304" pitchFamily="18" charset="0"/>
              </a:rPr>
              <a:t>ПРИЛЕТЕЛИ </a:t>
            </a:r>
            <a:r>
              <a:rPr lang="ru-RU" sz="2400" b="1" dirty="0">
                <a:latin typeface="Times New Roman" panose="02020603050405020304" pitchFamily="18" charset="0"/>
                <a:cs typeface="Times New Roman" panose="02020603050405020304" pitchFamily="18" charset="0"/>
              </a:rPr>
              <a:t>ГРАЧИ </a:t>
            </a:r>
            <a:endParaRPr lang="ru-RU" sz="2400" b="1" dirty="0" smtClean="0">
              <a:latin typeface="Times New Roman" panose="02020603050405020304" pitchFamily="18" charset="0"/>
              <a:cs typeface="Times New Roman" panose="02020603050405020304" pitchFamily="18" charset="0"/>
            </a:endParaRPr>
          </a:p>
          <a:p>
            <a:r>
              <a:rPr lang="ru-RU" sz="2000" b="1" dirty="0" smtClean="0">
                <a:latin typeface="Times New Roman" panose="02020603050405020304" pitchFamily="18" charset="0"/>
                <a:cs typeface="Times New Roman" panose="02020603050405020304" pitchFamily="18" charset="0"/>
              </a:rPr>
              <a:t>Первыми </a:t>
            </a:r>
            <a:r>
              <a:rPr lang="ru-RU" sz="2000" b="1" dirty="0">
                <a:latin typeface="Times New Roman" panose="02020603050405020304" pitchFamily="18" charset="0"/>
                <a:cs typeface="Times New Roman" panose="02020603050405020304" pitchFamily="18" charset="0"/>
              </a:rPr>
              <a:t>к нам прилетают грачи. Еще кругом снег, а они уже тут. Отдохнут грачи и начинают гнезда вить. Вьют гнезда грачи на вершине высокого дерева. Грачи птенцов своих выводят раньше, чем другие птицы</a:t>
            </a:r>
            <a:r>
              <a:rPr lang="ru-RU" sz="2000" b="1" dirty="0" smtClean="0">
                <a:latin typeface="Times New Roman" panose="02020603050405020304" pitchFamily="18" charset="0"/>
                <a:cs typeface="Times New Roman" panose="02020603050405020304" pitchFamily="18" charset="0"/>
              </a:rPr>
              <a:t>.</a:t>
            </a:r>
          </a:p>
          <a:p>
            <a:endParaRPr lang="ru-RU" sz="2000" b="1" dirty="0" smtClean="0">
              <a:latin typeface="Times New Roman" panose="02020603050405020304" pitchFamily="18" charset="0"/>
              <a:cs typeface="Times New Roman" panose="02020603050405020304" pitchFamily="18" charset="0"/>
            </a:endParaRPr>
          </a:p>
          <a:p>
            <a:pPr marL="457200" indent="-457200">
              <a:buAutoNum type="arabicPeriod"/>
            </a:pPr>
            <a:r>
              <a:rPr lang="ru-RU" sz="2000" dirty="0" smtClean="0">
                <a:latin typeface="Times New Roman" panose="02020603050405020304" pitchFamily="18" charset="0"/>
                <a:cs typeface="Times New Roman" panose="02020603050405020304" pitchFamily="18" charset="0"/>
              </a:rPr>
              <a:t>Объяснить </a:t>
            </a:r>
            <a:r>
              <a:rPr lang="ru-RU" sz="2000" dirty="0">
                <a:latin typeface="Times New Roman" panose="02020603050405020304" pitchFamily="18" charset="0"/>
                <a:cs typeface="Times New Roman" panose="02020603050405020304" pitchFamily="18" charset="0"/>
              </a:rPr>
              <a:t>значение словосочетаний: гнезда вить, вершина дерева, птенцов выводить. </a:t>
            </a:r>
            <a:endParaRPr lang="ru-RU" sz="2000" dirty="0" smtClean="0">
              <a:latin typeface="Times New Roman" panose="02020603050405020304" pitchFamily="18" charset="0"/>
              <a:cs typeface="Times New Roman" panose="02020603050405020304" pitchFamily="18" charset="0"/>
            </a:endParaRPr>
          </a:p>
          <a:p>
            <a:pPr marL="457200" indent="-457200">
              <a:buAutoNum type="arabicPeriod"/>
            </a:pPr>
            <a:r>
              <a:rPr lang="ru-RU" sz="2000" dirty="0" smtClean="0">
                <a:latin typeface="Times New Roman" panose="02020603050405020304" pitchFamily="18" charset="0"/>
                <a:cs typeface="Times New Roman" panose="02020603050405020304" pitchFamily="18" charset="0"/>
              </a:rPr>
              <a:t>Ответить </a:t>
            </a:r>
            <a:r>
              <a:rPr lang="ru-RU" sz="2000" dirty="0">
                <a:latin typeface="Times New Roman" panose="02020603050405020304" pitchFamily="18" charset="0"/>
                <a:cs typeface="Times New Roman" panose="02020603050405020304" pitchFamily="18" charset="0"/>
              </a:rPr>
              <a:t>на вопросы: Какие птицы прилетают весной первыми? Что сразу начинают делать грачи? Где они вьют гнезда? Когда они выводят птенцов? 3. Образовать множественное число от следующих существительных: грач — грачи, гнездо — гнезда, сук — сучья, корень — корни, птенец — птенцы, дерево — деревья, ствол — стволы, пень — пни. 4. Закончить предложения: На дереве гнездо, а на деревьях... (гнезда). На ветке сук, а на ветвях... (сучья). В гнезде птенец, а в гнездах... (птенцы). На дворе дерево, а в лесу... (деревья).</a:t>
            </a:r>
            <a:endParaRPr lang="ru-RU" sz="20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849871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9" name="Picture 5" descr="C:\Users\катя  федорова\Pictures\0_13c4c3_36f45943_XL.png"/>
          <p:cNvPicPr>
            <a:picLocks noChangeAspect="1" noChangeArrowheads="1"/>
          </p:cNvPicPr>
          <p:nvPr/>
        </p:nvPicPr>
        <p:blipFill>
          <a:blip r:embed="rId2"/>
          <a:srcRect/>
          <a:stretch>
            <a:fillRect/>
          </a:stretch>
        </p:blipFill>
        <p:spPr bwMode="auto">
          <a:xfrm>
            <a:off x="-2772816" y="-866598"/>
            <a:ext cx="13716096" cy="8929750"/>
          </a:xfrm>
          <a:prstGeom prst="rect">
            <a:avLst/>
          </a:prstGeom>
          <a:noFill/>
        </p:spPr>
      </p:pic>
      <p:sp>
        <p:nvSpPr>
          <p:cNvPr id="3" name="Прямоугольник 2"/>
          <p:cNvSpPr/>
          <p:nvPr/>
        </p:nvSpPr>
        <p:spPr>
          <a:xfrm>
            <a:off x="-1260648" y="4958544"/>
            <a:ext cx="4464496" cy="400110"/>
          </a:xfrm>
          <a:prstGeom prst="rect">
            <a:avLst/>
          </a:prstGeom>
        </p:spPr>
        <p:txBody>
          <a:bodyPr wrap="square">
            <a:spAutoFit/>
          </a:bodyPr>
          <a:lstStyle/>
          <a:p>
            <a:pPr algn="just"/>
            <a:endParaRPr lang="ru-RU" sz="2000" b="1" dirty="0">
              <a:solidFill>
                <a:srgbClr val="002060"/>
              </a:solidFill>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5292080" y="1484784"/>
            <a:ext cx="5234814" cy="1015663"/>
          </a:xfrm>
          <a:prstGeom prst="rect">
            <a:avLst/>
          </a:prstGeom>
        </p:spPr>
        <p:txBody>
          <a:bodyPr wrap="square">
            <a:spAutoFit/>
          </a:bodyPr>
          <a:lstStyle/>
          <a:p>
            <a:r>
              <a:rPr lang="ru-RU" sz="2000" b="1" dirty="0">
                <a:solidFill>
                  <a:srgbClr val="002060"/>
                </a:solidFill>
                <a:latin typeface="Times New Roman" panose="02020603050405020304" pitchFamily="18" charset="0"/>
                <a:cs typeface="Times New Roman" panose="02020603050405020304" pitchFamily="18" charset="0"/>
              </a:rPr>
              <a:t/>
            </a:r>
            <a:br>
              <a:rPr lang="ru-RU" sz="2000" b="1" dirty="0">
                <a:solidFill>
                  <a:srgbClr val="002060"/>
                </a:solidFill>
                <a:latin typeface="Times New Roman" panose="02020603050405020304" pitchFamily="18" charset="0"/>
                <a:cs typeface="Times New Roman" panose="02020603050405020304" pitchFamily="18" charset="0"/>
              </a:rPr>
            </a:br>
            <a:r>
              <a:rPr lang="ru-RU" sz="2000" b="1" dirty="0">
                <a:solidFill>
                  <a:srgbClr val="002060"/>
                </a:solidFill>
                <a:latin typeface="Times New Roman" panose="02020603050405020304" pitchFamily="18" charset="0"/>
                <a:cs typeface="Times New Roman" panose="02020603050405020304" pitchFamily="18" charset="0"/>
              </a:rPr>
              <a:t/>
            </a:r>
            <a:br>
              <a:rPr lang="ru-RU" sz="2000" b="1" dirty="0">
                <a:solidFill>
                  <a:srgbClr val="002060"/>
                </a:solidFill>
                <a:latin typeface="Times New Roman" panose="02020603050405020304" pitchFamily="18" charset="0"/>
                <a:cs typeface="Times New Roman" panose="02020603050405020304" pitchFamily="18" charset="0"/>
              </a:rPr>
            </a:br>
            <a:endParaRPr lang="ru-RU" sz="2000" b="1" dirty="0">
              <a:solidFill>
                <a:srgbClr val="002060"/>
              </a:solidFill>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539552" y="1124744"/>
            <a:ext cx="6624736" cy="5693866"/>
          </a:xfrm>
          <a:prstGeom prst="rect">
            <a:avLst/>
          </a:prstGeom>
        </p:spPr>
        <p:txBody>
          <a:bodyPr wrap="square">
            <a:spAutoFit/>
          </a:bodyPr>
          <a:lstStyle/>
          <a:p>
            <a:r>
              <a:rPr lang="ru-RU" sz="2400" b="1" dirty="0">
                <a:latin typeface="Times New Roman" panose="02020603050405020304" pitchFamily="18" charset="0"/>
                <a:cs typeface="Times New Roman" panose="02020603050405020304" pitchFamily="18" charset="0"/>
              </a:rPr>
              <a:t>ВЕСНА</a:t>
            </a:r>
            <a:r>
              <a:rPr lang="ru-RU" sz="2400" dirty="0">
                <a:latin typeface="Times New Roman" panose="02020603050405020304" pitchFamily="18" charset="0"/>
                <a:cs typeface="Times New Roman" panose="02020603050405020304" pitchFamily="18" charset="0"/>
              </a:rPr>
              <a:t> </a:t>
            </a:r>
            <a:endParaRPr lang="ru-RU" sz="2400" dirty="0" smtClean="0">
              <a:latin typeface="Times New Roman" panose="02020603050405020304" pitchFamily="18" charset="0"/>
              <a:cs typeface="Times New Roman" panose="02020603050405020304" pitchFamily="18" charset="0"/>
            </a:endParaRPr>
          </a:p>
          <a:p>
            <a:r>
              <a:rPr lang="ru-RU" sz="2000" b="1" dirty="0" smtClean="0">
                <a:latin typeface="Times New Roman" panose="02020603050405020304" pitchFamily="18" charset="0"/>
                <a:cs typeface="Times New Roman" panose="02020603050405020304" pitchFamily="18" charset="0"/>
              </a:rPr>
              <a:t>Солнце </a:t>
            </a:r>
            <a:r>
              <a:rPr lang="ru-RU" sz="2000" b="1" dirty="0">
                <a:latin typeface="Times New Roman" panose="02020603050405020304" pitchFamily="18" charset="0"/>
                <a:cs typeface="Times New Roman" panose="02020603050405020304" pitchFamily="18" charset="0"/>
              </a:rPr>
              <a:t>пригрело. Начал таять снег и побежали ручьи. У деревьев набухли почки и уже вот-вот появятся нежно — зеленые листочки. На проталинках уже кое-где появляются первые подснежники. Воздух стал прозрачным и как будто звенящим. Вся природа пробуждается ото сна. </a:t>
            </a:r>
            <a:endParaRPr lang="ru-RU" sz="2000" b="1" dirty="0" smtClean="0">
              <a:latin typeface="Times New Roman" panose="02020603050405020304" pitchFamily="18" charset="0"/>
              <a:cs typeface="Times New Roman" panose="02020603050405020304" pitchFamily="18" charset="0"/>
            </a:endParaRPr>
          </a:p>
          <a:p>
            <a:endParaRPr lang="ru-RU" sz="2000" b="1" dirty="0" smtClean="0">
              <a:latin typeface="Times New Roman" panose="02020603050405020304" pitchFamily="18" charset="0"/>
              <a:cs typeface="Times New Roman" panose="02020603050405020304" pitchFamily="18" charset="0"/>
            </a:endParaRPr>
          </a:p>
          <a:p>
            <a:r>
              <a:rPr lang="ru-RU" sz="2000" dirty="0" smtClean="0">
                <a:latin typeface="Times New Roman" panose="02020603050405020304" pitchFamily="18" charset="0"/>
                <a:cs typeface="Times New Roman" panose="02020603050405020304" pitchFamily="18" charset="0"/>
              </a:rPr>
              <a:t>Ответить </a:t>
            </a:r>
            <a:r>
              <a:rPr lang="ru-RU" sz="2000" dirty="0">
                <a:latin typeface="Times New Roman" panose="02020603050405020304" pitchFamily="18" charset="0"/>
                <a:cs typeface="Times New Roman" panose="02020603050405020304" pitchFamily="18" charset="0"/>
              </a:rPr>
              <a:t>на вопросы: </a:t>
            </a:r>
            <a:endParaRPr lang="ru-RU" sz="2000" dirty="0" smtClean="0">
              <a:latin typeface="Times New Roman" panose="02020603050405020304" pitchFamily="18" charset="0"/>
              <a:cs typeface="Times New Roman" panose="02020603050405020304" pitchFamily="18" charset="0"/>
            </a:endParaRPr>
          </a:p>
          <a:p>
            <a:pPr marL="457200" indent="-457200">
              <a:buAutoNum type="arabicPeriod"/>
            </a:pPr>
            <a:r>
              <a:rPr lang="ru-RU" sz="2000" dirty="0" smtClean="0">
                <a:latin typeface="Times New Roman" panose="02020603050405020304" pitchFamily="18" charset="0"/>
                <a:cs typeface="Times New Roman" panose="02020603050405020304" pitchFamily="18" charset="0"/>
              </a:rPr>
              <a:t>Что </a:t>
            </a:r>
            <a:r>
              <a:rPr lang="ru-RU" sz="2000" dirty="0">
                <a:latin typeface="Times New Roman" panose="02020603050405020304" pitchFamily="18" charset="0"/>
                <a:cs typeface="Times New Roman" panose="02020603050405020304" pitchFamily="18" charset="0"/>
              </a:rPr>
              <a:t>тает весной? Что происходит весной с деревьями? Какая одежда подходит для весны? </a:t>
            </a:r>
            <a:endParaRPr lang="ru-RU" sz="2000" dirty="0" smtClean="0">
              <a:latin typeface="Times New Roman" panose="02020603050405020304" pitchFamily="18" charset="0"/>
              <a:cs typeface="Times New Roman" panose="02020603050405020304" pitchFamily="18" charset="0"/>
            </a:endParaRPr>
          </a:p>
          <a:p>
            <a:pPr marL="457200" indent="-457200">
              <a:buAutoNum type="arabicPeriod"/>
            </a:pPr>
            <a:r>
              <a:rPr lang="ru-RU" sz="2000" dirty="0" smtClean="0">
                <a:latin typeface="Times New Roman" panose="02020603050405020304" pitchFamily="18" charset="0"/>
                <a:cs typeface="Times New Roman" panose="02020603050405020304" pitchFamily="18" charset="0"/>
              </a:rPr>
              <a:t>Объяснить </a:t>
            </a:r>
            <a:r>
              <a:rPr lang="ru-RU" sz="2000" dirty="0">
                <a:latin typeface="Times New Roman" panose="02020603050405020304" pitchFamily="18" charset="0"/>
                <a:cs typeface="Times New Roman" panose="02020603050405020304" pitchFamily="18" charset="0"/>
              </a:rPr>
              <a:t>значение словосочетаний: Прозрачный воздух. нежно-зеленый цвет. Звенящий воздух. Природа пробуждается. </a:t>
            </a:r>
            <a:endParaRPr lang="ru-RU" sz="2000" dirty="0" smtClean="0">
              <a:latin typeface="Times New Roman" panose="02020603050405020304" pitchFamily="18" charset="0"/>
              <a:cs typeface="Times New Roman" panose="02020603050405020304" pitchFamily="18" charset="0"/>
            </a:endParaRPr>
          </a:p>
          <a:p>
            <a:pPr marL="457200" indent="-457200">
              <a:buAutoNum type="arabicPeriod"/>
            </a:pPr>
            <a:r>
              <a:rPr lang="ru-RU" sz="2000" dirty="0" smtClean="0">
                <a:latin typeface="Times New Roman" panose="02020603050405020304" pitchFamily="18" charset="0"/>
                <a:cs typeface="Times New Roman" panose="02020603050405020304" pitchFamily="18" charset="0"/>
              </a:rPr>
              <a:t>Подобрать </a:t>
            </a:r>
            <a:r>
              <a:rPr lang="ru-RU" sz="2000" dirty="0">
                <a:latin typeface="Times New Roman" panose="02020603050405020304" pitchFamily="18" charset="0"/>
                <a:cs typeface="Times New Roman" panose="02020603050405020304" pitchFamily="18" charset="0"/>
              </a:rPr>
              <a:t>прилагательное: Солнце (какое?) яркое, греющее... Воздух (какой?) чистый, прозрачный... Снег (какой?) грязный, рыхлый... </a:t>
            </a:r>
            <a:endParaRPr lang="ru-RU" sz="2000" dirty="0" smtClean="0">
              <a:latin typeface="Times New Roman" panose="02020603050405020304" pitchFamily="18" charset="0"/>
              <a:cs typeface="Times New Roman" panose="02020603050405020304" pitchFamily="18" charset="0"/>
            </a:endParaRPr>
          </a:p>
          <a:p>
            <a:pPr marL="457200" indent="-457200">
              <a:buAutoNum type="arabicPeriod"/>
            </a:pPr>
            <a:r>
              <a:rPr lang="ru-RU" sz="2000" dirty="0" smtClean="0">
                <a:latin typeface="Times New Roman" panose="02020603050405020304" pitchFamily="18" charset="0"/>
                <a:cs typeface="Times New Roman" panose="02020603050405020304" pitchFamily="18" charset="0"/>
              </a:rPr>
              <a:t>Пересказать </a:t>
            </a:r>
            <a:r>
              <a:rPr lang="ru-RU" sz="2000" dirty="0">
                <a:latin typeface="Times New Roman" panose="02020603050405020304" pitchFamily="18" charset="0"/>
                <a:cs typeface="Times New Roman" panose="02020603050405020304" pitchFamily="18" charset="0"/>
              </a:rPr>
              <a:t>рассказ</a:t>
            </a:r>
            <a:endParaRPr lang="ru-RU" sz="20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50225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9" name="Picture 5" descr="C:\Users\катя  федорова\Pictures\0_13c4c3_36f45943_XL.png"/>
          <p:cNvPicPr>
            <a:picLocks noChangeAspect="1" noChangeArrowheads="1"/>
          </p:cNvPicPr>
          <p:nvPr/>
        </p:nvPicPr>
        <p:blipFill>
          <a:blip r:embed="rId2"/>
          <a:srcRect/>
          <a:stretch>
            <a:fillRect/>
          </a:stretch>
        </p:blipFill>
        <p:spPr bwMode="auto">
          <a:xfrm>
            <a:off x="-2916832" y="-315416"/>
            <a:ext cx="13716096" cy="8929750"/>
          </a:xfrm>
          <a:prstGeom prst="rect">
            <a:avLst/>
          </a:prstGeom>
          <a:noFill/>
        </p:spPr>
      </p:pic>
      <p:sp>
        <p:nvSpPr>
          <p:cNvPr id="3" name="Прямоугольник 2"/>
          <p:cNvSpPr/>
          <p:nvPr/>
        </p:nvSpPr>
        <p:spPr>
          <a:xfrm>
            <a:off x="-1260648" y="4958544"/>
            <a:ext cx="4464496" cy="400110"/>
          </a:xfrm>
          <a:prstGeom prst="rect">
            <a:avLst/>
          </a:prstGeom>
        </p:spPr>
        <p:txBody>
          <a:bodyPr wrap="square">
            <a:spAutoFit/>
          </a:bodyPr>
          <a:lstStyle/>
          <a:p>
            <a:pPr algn="just"/>
            <a:endParaRPr lang="ru-RU" sz="2000" b="1" dirty="0">
              <a:solidFill>
                <a:srgbClr val="002060"/>
              </a:solidFill>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5292080" y="1484784"/>
            <a:ext cx="5234814" cy="1015663"/>
          </a:xfrm>
          <a:prstGeom prst="rect">
            <a:avLst/>
          </a:prstGeom>
        </p:spPr>
        <p:txBody>
          <a:bodyPr wrap="square">
            <a:spAutoFit/>
          </a:bodyPr>
          <a:lstStyle/>
          <a:p>
            <a:r>
              <a:rPr lang="ru-RU" sz="2000" b="1" dirty="0">
                <a:solidFill>
                  <a:srgbClr val="002060"/>
                </a:solidFill>
                <a:latin typeface="Times New Roman" panose="02020603050405020304" pitchFamily="18" charset="0"/>
                <a:cs typeface="Times New Roman" panose="02020603050405020304" pitchFamily="18" charset="0"/>
              </a:rPr>
              <a:t/>
            </a:r>
            <a:br>
              <a:rPr lang="ru-RU" sz="2000" b="1" dirty="0">
                <a:solidFill>
                  <a:srgbClr val="002060"/>
                </a:solidFill>
                <a:latin typeface="Times New Roman" panose="02020603050405020304" pitchFamily="18" charset="0"/>
                <a:cs typeface="Times New Roman" panose="02020603050405020304" pitchFamily="18" charset="0"/>
              </a:rPr>
            </a:br>
            <a:r>
              <a:rPr lang="ru-RU" sz="2000" b="1" dirty="0">
                <a:solidFill>
                  <a:srgbClr val="002060"/>
                </a:solidFill>
                <a:latin typeface="Times New Roman" panose="02020603050405020304" pitchFamily="18" charset="0"/>
                <a:cs typeface="Times New Roman" panose="02020603050405020304" pitchFamily="18" charset="0"/>
              </a:rPr>
              <a:t/>
            </a:r>
            <a:br>
              <a:rPr lang="ru-RU" sz="2000" b="1" dirty="0">
                <a:solidFill>
                  <a:srgbClr val="002060"/>
                </a:solidFill>
                <a:latin typeface="Times New Roman" panose="02020603050405020304" pitchFamily="18" charset="0"/>
                <a:cs typeface="Times New Roman" panose="02020603050405020304" pitchFamily="18" charset="0"/>
              </a:rPr>
            </a:br>
            <a:endParaRPr lang="ru-RU" sz="2000" b="1" dirty="0">
              <a:solidFill>
                <a:srgbClr val="002060"/>
              </a:solidFill>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323528" y="1196753"/>
            <a:ext cx="7128792" cy="6001643"/>
          </a:xfrm>
          <a:prstGeom prst="rect">
            <a:avLst/>
          </a:prstGeom>
        </p:spPr>
        <p:txBody>
          <a:bodyPr wrap="square">
            <a:spAutoFit/>
          </a:bodyPr>
          <a:lstStyle/>
          <a:p>
            <a:pPr algn="ctr"/>
            <a:r>
              <a:rPr lang="ru-RU" sz="3600" b="1" dirty="0" smtClean="0">
                <a:solidFill>
                  <a:srgbClr val="002060"/>
                </a:solidFill>
                <a:latin typeface="Times New Roman" panose="02020603050405020304" pitchFamily="18" charset="0"/>
                <a:cs typeface="Times New Roman" panose="02020603050405020304" pitchFamily="18" charset="0"/>
              </a:rPr>
              <a:t>Выучите стихотворение</a:t>
            </a:r>
          </a:p>
          <a:p>
            <a:r>
              <a:rPr lang="ru-RU" sz="3200" b="1" i="1" dirty="0" smtClean="0">
                <a:latin typeface="Times New Roman" panose="02020603050405020304" pitchFamily="18" charset="0"/>
                <a:cs typeface="Times New Roman" panose="02020603050405020304" pitchFamily="18" charset="0"/>
              </a:rPr>
              <a:t>Воробей</a:t>
            </a:r>
            <a:r>
              <a:rPr lang="ru-RU" sz="3200" b="1" i="1" dirty="0">
                <a:latin typeface="Times New Roman" panose="02020603050405020304" pitchFamily="18" charset="0"/>
                <a:cs typeface="Times New Roman" panose="02020603050405020304" pitchFamily="18" charset="0"/>
              </a:rPr>
              <a:t>.</a:t>
            </a:r>
            <a:endParaRPr lang="ru-RU" sz="3200" i="1" dirty="0">
              <a:latin typeface="Times New Roman" panose="02020603050405020304" pitchFamily="18" charset="0"/>
              <a:cs typeface="Times New Roman" panose="02020603050405020304" pitchFamily="18" charset="0"/>
            </a:endParaRPr>
          </a:p>
          <a:p>
            <a:r>
              <a:rPr lang="ru-RU" sz="3200" dirty="0" smtClean="0">
                <a:latin typeface="Times New Roman" panose="02020603050405020304" pitchFamily="18" charset="0"/>
                <a:cs typeface="Times New Roman" panose="02020603050405020304" pitchFamily="18" charset="0"/>
              </a:rPr>
              <a:t>Мимо </a:t>
            </a:r>
            <a:r>
              <a:rPr lang="ru-RU" sz="3200" dirty="0">
                <a:latin typeface="Times New Roman" panose="02020603050405020304" pitchFamily="18" charset="0"/>
                <a:cs typeface="Times New Roman" panose="02020603050405020304" pitchFamily="18" charset="0"/>
              </a:rPr>
              <a:t>сизых голубей</a:t>
            </a:r>
            <a:br>
              <a:rPr lang="ru-RU" sz="3200" dirty="0">
                <a:latin typeface="Times New Roman" panose="02020603050405020304" pitchFamily="18" charset="0"/>
                <a:cs typeface="Times New Roman" panose="02020603050405020304" pitchFamily="18" charset="0"/>
              </a:rPr>
            </a:br>
            <a:r>
              <a:rPr lang="ru-RU" sz="3200" dirty="0">
                <a:latin typeface="Times New Roman" panose="02020603050405020304" pitchFamily="18" charset="0"/>
                <a:cs typeface="Times New Roman" panose="02020603050405020304" pitchFamily="18" charset="0"/>
              </a:rPr>
              <a:t>Пролетает воробей.</a:t>
            </a:r>
            <a:br>
              <a:rPr lang="ru-RU" sz="3200" dirty="0">
                <a:latin typeface="Times New Roman" panose="02020603050405020304" pitchFamily="18" charset="0"/>
                <a:cs typeface="Times New Roman" panose="02020603050405020304" pitchFamily="18" charset="0"/>
              </a:rPr>
            </a:br>
            <a:r>
              <a:rPr lang="ru-RU" sz="3200" dirty="0">
                <a:latin typeface="Times New Roman" panose="02020603050405020304" pitchFamily="18" charset="0"/>
                <a:cs typeface="Times New Roman" panose="02020603050405020304" pitchFamily="18" charset="0"/>
              </a:rPr>
              <a:t>Воробей такая крошка!</a:t>
            </a:r>
            <a:br>
              <a:rPr lang="ru-RU" sz="3200" dirty="0">
                <a:latin typeface="Times New Roman" panose="02020603050405020304" pitchFamily="18" charset="0"/>
                <a:cs typeface="Times New Roman" panose="02020603050405020304" pitchFamily="18" charset="0"/>
              </a:rPr>
            </a:br>
            <a:r>
              <a:rPr lang="ru-RU" sz="3200" dirty="0">
                <a:latin typeface="Times New Roman" panose="02020603050405020304" pitchFamily="18" charset="0"/>
                <a:cs typeface="Times New Roman" panose="02020603050405020304" pitchFamily="18" charset="0"/>
              </a:rPr>
              <a:t>На меня похож немножко.</a:t>
            </a:r>
            <a:br>
              <a:rPr lang="ru-RU" sz="3200" dirty="0">
                <a:latin typeface="Times New Roman" panose="02020603050405020304" pitchFamily="18" charset="0"/>
                <a:cs typeface="Times New Roman" panose="02020603050405020304" pitchFamily="18" charset="0"/>
              </a:rPr>
            </a:br>
            <a:r>
              <a:rPr lang="ru-RU" sz="3200" dirty="0">
                <a:latin typeface="Times New Roman" panose="02020603050405020304" pitchFamily="18" charset="0"/>
                <a:cs typeface="Times New Roman" panose="02020603050405020304" pitchFamily="18" charset="0"/>
              </a:rPr>
              <a:t>Шустрый маленький птенец,</a:t>
            </a:r>
            <a:br>
              <a:rPr lang="ru-RU" sz="3200" dirty="0">
                <a:latin typeface="Times New Roman" panose="02020603050405020304" pitchFamily="18" charset="0"/>
                <a:cs typeface="Times New Roman" panose="02020603050405020304" pitchFamily="18" charset="0"/>
              </a:rPr>
            </a:br>
            <a:r>
              <a:rPr lang="ru-RU" sz="3200" dirty="0">
                <a:latin typeface="Times New Roman" panose="02020603050405020304" pitchFamily="18" charset="0"/>
                <a:cs typeface="Times New Roman" panose="02020603050405020304" pitchFamily="18" charset="0"/>
              </a:rPr>
              <a:t>Непоседа и боец.</a:t>
            </a:r>
            <a:br>
              <a:rPr lang="ru-RU" sz="3200" dirty="0">
                <a:latin typeface="Times New Roman" panose="02020603050405020304" pitchFamily="18" charset="0"/>
                <a:cs typeface="Times New Roman" panose="02020603050405020304" pitchFamily="18" charset="0"/>
              </a:rPr>
            </a:br>
            <a:r>
              <a:rPr lang="ru-RU" sz="3200" dirty="0">
                <a:latin typeface="Times New Roman" panose="02020603050405020304" pitchFamily="18" charset="0"/>
                <a:cs typeface="Times New Roman" panose="02020603050405020304" pitchFamily="18" charset="0"/>
              </a:rPr>
              <a:t>И звенит задорный крик:</a:t>
            </a:r>
            <a:br>
              <a:rPr lang="ru-RU" sz="3200" dirty="0">
                <a:latin typeface="Times New Roman" panose="02020603050405020304" pitchFamily="18" charset="0"/>
                <a:cs typeface="Times New Roman" panose="02020603050405020304" pitchFamily="18" charset="0"/>
              </a:rPr>
            </a:br>
            <a:r>
              <a:rPr lang="ru-RU" sz="3200" dirty="0">
                <a:latin typeface="Times New Roman" panose="02020603050405020304" pitchFamily="18" charset="0"/>
                <a:cs typeface="Times New Roman" panose="02020603050405020304" pitchFamily="18" charset="0"/>
              </a:rPr>
              <a:t>— Чик-чирик и чик-чирик!</a:t>
            </a:r>
          </a:p>
          <a:p>
            <a:pPr algn="r"/>
            <a:r>
              <a:rPr lang="ru-RU" sz="2400" dirty="0">
                <a:latin typeface="Times New Roman" panose="02020603050405020304" pitchFamily="18" charset="0"/>
                <a:cs typeface="Times New Roman" panose="02020603050405020304" pitchFamily="18" charset="0"/>
              </a:rPr>
              <a:t>Автор: Л. Татьяничева</a:t>
            </a:r>
            <a:endParaRPr lang="ru-RU" sz="2400" b="1" dirty="0">
              <a:solidFill>
                <a:srgbClr val="002060"/>
              </a:solidFill>
              <a:latin typeface="Times New Roman" panose="02020603050405020304" pitchFamily="18" charset="0"/>
              <a:cs typeface="Times New Roman" panose="02020603050405020304" pitchFamily="18" charset="0"/>
            </a:endParaRPr>
          </a:p>
          <a:p>
            <a:r>
              <a:rPr lang="ru-RU" dirty="0">
                <a:latin typeface="Times New Roman" panose="02020603050405020304" pitchFamily="18" charset="0"/>
                <a:cs typeface="Times New Roman" panose="02020603050405020304" pitchFamily="18" charset="0"/>
              </a:rPr>
              <a:t/>
            </a:r>
            <a:br>
              <a:rPr lang="ru-RU" dirty="0">
                <a:latin typeface="Times New Roman" panose="02020603050405020304" pitchFamily="18" charset="0"/>
                <a:cs typeface="Times New Roman" panose="02020603050405020304" pitchFamily="18" charset="0"/>
              </a:rPr>
            </a:br>
            <a:endParaRPr lang="ru-RU" b="1" dirty="0">
              <a:solidFill>
                <a:srgbClr val="002060"/>
              </a:solidFill>
              <a:latin typeface="Times New Roman" panose="02020603050405020304" pitchFamily="18" charset="0"/>
              <a:cs typeface="Times New Roman" panose="02020603050405020304" pitchFamily="18" charset="0"/>
            </a:endParaRP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6136" y="3717032"/>
            <a:ext cx="2702074" cy="192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114691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9" name="Picture 5" descr="C:\Users\катя  федорова\Pictures\0_13c4c3_36f45943_XL.png"/>
          <p:cNvPicPr>
            <a:picLocks noChangeAspect="1" noChangeArrowheads="1"/>
          </p:cNvPicPr>
          <p:nvPr/>
        </p:nvPicPr>
        <p:blipFill>
          <a:blip r:embed="rId2"/>
          <a:srcRect/>
          <a:stretch>
            <a:fillRect/>
          </a:stretch>
        </p:blipFill>
        <p:spPr bwMode="auto">
          <a:xfrm>
            <a:off x="-1620688" y="-459432"/>
            <a:ext cx="13716096" cy="8929750"/>
          </a:xfrm>
          <a:prstGeom prst="rect">
            <a:avLst/>
          </a:prstGeom>
          <a:noFill/>
        </p:spPr>
      </p:pic>
      <p:sp>
        <p:nvSpPr>
          <p:cNvPr id="2" name="Прямоугольник 1"/>
          <p:cNvSpPr/>
          <p:nvPr/>
        </p:nvSpPr>
        <p:spPr>
          <a:xfrm>
            <a:off x="827584" y="1916832"/>
            <a:ext cx="8316416" cy="4093428"/>
          </a:xfrm>
          <a:prstGeom prst="rect">
            <a:avLst/>
          </a:prstGeom>
          <a:solidFill>
            <a:schemeClr val="accent1">
              <a:lumMod val="40000"/>
              <a:lumOff val="60000"/>
            </a:schemeClr>
          </a:solidFill>
        </p:spPr>
        <p:style>
          <a:lnRef idx="2">
            <a:schemeClr val="accent2"/>
          </a:lnRef>
          <a:fillRef idx="1">
            <a:schemeClr val="lt1"/>
          </a:fillRef>
          <a:effectRef idx="0">
            <a:schemeClr val="accent2"/>
          </a:effectRef>
          <a:fontRef idx="minor">
            <a:schemeClr val="dk1"/>
          </a:fontRef>
        </p:style>
        <p:txBody>
          <a:bodyPr wrap="square">
            <a:spAutoFit/>
          </a:bodyPr>
          <a:lstStyle/>
          <a:p>
            <a:r>
              <a:rPr lang="ru-RU" sz="2000" dirty="0">
                <a:solidFill>
                  <a:srgbClr val="222222"/>
                </a:solidFill>
                <a:latin typeface="Times New Roman" panose="02020603050405020304" pitchFamily="18" charset="0"/>
                <a:cs typeface="Times New Roman" panose="02020603050405020304" pitchFamily="18" charset="0"/>
              </a:rPr>
              <a:t>Период вынужденной домашней самоизоляции в целях сохранения здоровья и жизни детей и взрослых – это возможность провести время всей семьей, пообщаться, научиться и научить друг друга чему-то новому, дружно смастерить поделки и нарисовать рисунки на конкурсы.</a:t>
            </a:r>
          </a:p>
          <a:p>
            <a:r>
              <a:rPr lang="ru-RU" sz="2000" dirty="0">
                <a:solidFill>
                  <a:srgbClr val="222222"/>
                </a:solidFill>
                <a:latin typeface="Times New Roman" panose="02020603050405020304" pitchFamily="18" charset="0"/>
                <a:cs typeface="Times New Roman" panose="02020603050405020304" pitchFamily="18" charset="0"/>
              </a:rPr>
              <a:t>Пожалуйста, поддерживайте связь с </a:t>
            </a:r>
            <a:r>
              <a:rPr lang="ru-RU" sz="2000" dirty="0" smtClean="0">
                <a:solidFill>
                  <a:srgbClr val="222222"/>
                </a:solidFill>
                <a:latin typeface="Times New Roman" panose="02020603050405020304" pitchFamily="18" charset="0"/>
                <a:cs typeface="Times New Roman" panose="02020603050405020304" pitchFamily="18" charset="0"/>
              </a:rPr>
              <a:t>воспитателем, </a:t>
            </a:r>
            <a:r>
              <a:rPr lang="ru-RU" sz="2000" dirty="0">
                <a:solidFill>
                  <a:srgbClr val="222222"/>
                </a:solidFill>
                <a:latin typeface="Times New Roman" panose="02020603050405020304" pitchFamily="18" charset="0"/>
                <a:cs typeface="Times New Roman" panose="02020603050405020304" pitchFamily="18" charset="0"/>
              </a:rPr>
              <a:t>сообщайте о самочувствии, задавайте интересующие вас </a:t>
            </a:r>
            <a:r>
              <a:rPr lang="ru-RU" sz="2000" dirty="0" smtClean="0">
                <a:solidFill>
                  <a:srgbClr val="222222"/>
                </a:solidFill>
                <a:latin typeface="Times New Roman" panose="02020603050405020304" pitchFamily="18" charset="0"/>
                <a:cs typeface="Times New Roman" panose="02020603050405020304" pitchFamily="18" charset="0"/>
              </a:rPr>
              <a:t>вопросы, </a:t>
            </a:r>
            <a:r>
              <a:rPr lang="ru-RU" sz="2000" dirty="0">
                <a:solidFill>
                  <a:srgbClr val="222222"/>
                </a:solidFill>
                <a:latin typeface="Times New Roman" panose="02020603050405020304" pitchFamily="18" charset="0"/>
                <a:cs typeface="Times New Roman" panose="02020603050405020304" pitchFamily="18" charset="0"/>
              </a:rPr>
              <a:t>всегда готовы вас проконсультировать, что-то подсказать, разъяснить и помочь.</a:t>
            </a:r>
          </a:p>
          <a:p>
            <a:r>
              <a:rPr lang="ru-RU" sz="2000" dirty="0">
                <a:solidFill>
                  <a:srgbClr val="222222"/>
                </a:solidFill>
                <a:latin typeface="Times New Roman" panose="02020603050405020304" pitchFamily="18" charset="0"/>
                <a:cs typeface="Times New Roman" panose="02020603050405020304" pitchFamily="18" charset="0"/>
              </a:rPr>
              <a:t>           Придерживайтесь режима дня для дошкольников, который действует в детском саду. Для ребенка важны полноценный сон, правильное питание, </a:t>
            </a:r>
            <a:r>
              <a:rPr lang="ru-RU" sz="2000" dirty="0" smtClean="0">
                <a:solidFill>
                  <a:srgbClr val="222222"/>
                </a:solidFill>
                <a:latin typeface="Times New Roman" panose="02020603050405020304" pitchFamily="18" charset="0"/>
                <a:cs typeface="Times New Roman" panose="02020603050405020304" pitchFamily="18" charset="0"/>
              </a:rPr>
              <a:t>обеспечение </a:t>
            </a:r>
            <a:r>
              <a:rPr lang="ru-RU" sz="2000" dirty="0">
                <a:solidFill>
                  <a:srgbClr val="222222"/>
                </a:solidFill>
                <a:latin typeface="Times New Roman" panose="02020603050405020304" pitchFamily="18" charset="0"/>
                <a:cs typeface="Times New Roman" panose="02020603050405020304" pitchFamily="18" charset="0"/>
              </a:rPr>
              <a:t>необходимой двигательной активности. Охраняйте психическое здоровье детей: лимитируйте время нахождения перед телевизором, компьютером, ноутбуком, планшетом, ограждайте девочек и мальчиков от тревожных новостей и страхов.</a:t>
            </a:r>
            <a:endParaRPr lang="ru-RU" sz="2000" b="0" i="0" dirty="0">
              <a:solidFill>
                <a:srgbClr val="222222"/>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622436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9" name="Picture 5" descr="C:\Users\катя  федорова\Pictures\0_13c4c3_36f45943_XL.png"/>
          <p:cNvPicPr>
            <a:picLocks noChangeAspect="1" noChangeArrowheads="1"/>
          </p:cNvPicPr>
          <p:nvPr/>
        </p:nvPicPr>
        <p:blipFill>
          <a:blip r:embed="rId2"/>
          <a:srcRect/>
          <a:stretch>
            <a:fillRect/>
          </a:stretch>
        </p:blipFill>
        <p:spPr bwMode="auto">
          <a:xfrm>
            <a:off x="-2916832" y="-315416"/>
            <a:ext cx="13716096" cy="8929750"/>
          </a:xfrm>
          <a:prstGeom prst="rect">
            <a:avLst/>
          </a:prstGeom>
          <a:noFill/>
        </p:spPr>
      </p:pic>
      <p:sp>
        <p:nvSpPr>
          <p:cNvPr id="3" name="Прямоугольник 2"/>
          <p:cNvSpPr/>
          <p:nvPr/>
        </p:nvSpPr>
        <p:spPr>
          <a:xfrm>
            <a:off x="-1260648" y="4958544"/>
            <a:ext cx="4464496" cy="400110"/>
          </a:xfrm>
          <a:prstGeom prst="rect">
            <a:avLst/>
          </a:prstGeom>
        </p:spPr>
        <p:txBody>
          <a:bodyPr wrap="square">
            <a:spAutoFit/>
          </a:bodyPr>
          <a:lstStyle/>
          <a:p>
            <a:pPr algn="just"/>
            <a:endParaRPr lang="ru-RU" sz="2000" b="1" dirty="0">
              <a:solidFill>
                <a:srgbClr val="002060"/>
              </a:solidFill>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5292080" y="1484784"/>
            <a:ext cx="5234814" cy="1015663"/>
          </a:xfrm>
          <a:prstGeom prst="rect">
            <a:avLst/>
          </a:prstGeom>
        </p:spPr>
        <p:txBody>
          <a:bodyPr wrap="square">
            <a:spAutoFit/>
          </a:bodyPr>
          <a:lstStyle/>
          <a:p>
            <a:r>
              <a:rPr lang="ru-RU" sz="2000" b="1" dirty="0">
                <a:solidFill>
                  <a:srgbClr val="002060"/>
                </a:solidFill>
                <a:latin typeface="Times New Roman" panose="02020603050405020304" pitchFamily="18" charset="0"/>
                <a:cs typeface="Times New Roman" panose="02020603050405020304" pitchFamily="18" charset="0"/>
              </a:rPr>
              <a:t/>
            </a:r>
            <a:br>
              <a:rPr lang="ru-RU" sz="2000" b="1" dirty="0">
                <a:solidFill>
                  <a:srgbClr val="002060"/>
                </a:solidFill>
                <a:latin typeface="Times New Roman" panose="02020603050405020304" pitchFamily="18" charset="0"/>
                <a:cs typeface="Times New Roman" panose="02020603050405020304" pitchFamily="18" charset="0"/>
              </a:rPr>
            </a:br>
            <a:r>
              <a:rPr lang="ru-RU" sz="2000" b="1" dirty="0">
                <a:solidFill>
                  <a:srgbClr val="002060"/>
                </a:solidFill>
                <a:latin typeface="Times New Roman" panose="02020603050405020304" pitchFamily="18" charset="0"/>
                <a:cs typeface="Times New Roman" panose="02020603050405020304" pitchFamily="18" charset="0"/>
              </a:rPr>
              <a:t/>
            </a:r>
            <a:br>
              <a:rPr lang="ru-RU" sz="2000" b="1" dirty="0">
                <a:solidFill>
                  <a:srgbClr val="002060"/>
                </a:solidFill>
                <a:latin typeface="Times New Roman" panose="02020603050405020304" pitchFamily="18" charset="0"/>
                <a:cs typeface="Times New Roman" panose="02020603050405020304" pitchFamily="18" charset="0"/>
              </a:rPr>
            </a:br>
            <a:endParaRPr lang="ru-RU" sz="2000" b="1" dirty="0">
              <a:solidFill>
                <a:srgbClr val="002060"/>
              </a:solidFill>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323528" y="1196753"/>
            <a:ext cx="7128792" cy="5940088"/>
          </a:xfrm>
          <a:prstGeom prst="rect">
            <a:avLst/>
          </a:prstGeom>
        </p:spPr>
        <p:txBody>
          <a:bodyPr wrap="square">
            <a:spAutoFit/>
          </a:bodyPr>
          <a:lstStyle/>
          <a:p>
            <a:pPr algn="ctr"/>
            <a:r>
              <a:rPr lang="ru-RU" sz="3600" b="1" dirty="0" smtClean="0">
                <a:solidFill>
                  <a:srgbClr val="002060"/>
                </a:solidFill>
                <a:latin typeface="Times New Roman" panose="02020603050405020304" pitchFamily="18" charset="0"/>
                <a:cs typeface="Times New Roman" panose="02020603050405020304" pitchFamily="18" charset="0"/>
              </a:rPr>
              <a:t>Пальчиковые гимнастики</a:t>
            </a:r>
            <a:endParaRPr lang="ru-RU" sz="3600" b="1" dirty="0">
              <a:solidFill>
                <a:srgbClr val="002060"/>
              </a:solidFill>
              <a:latin typeface="Times New Roman" panose="02020603050405020304" pitchFamily="18" charset="0"/>
              <a:cs typeface="Times New Roman" panose="02020603050405020304" pitchFamily="18" charset="0"/>
            </a:endParaRPr>
          </a:p>
          <a:p>
            <a:pPr algn="ctr"/>
            <a:r>
              <a:rPr lang="ru-RU" sz="2000" b="1" dirty="0" smtClean="0">
                <a:solidFill>
                  <a:srgbClr val="000000"/>
                </a:solidFill>
                <a:latin typeface="Times New Roman" panose="02020603050405020304" pitchFamily="18" charset="0"/>
                <a:cs typeface="Times New Roman" panose="02020603050405020304" pitchFamily="18" charset="0"/>
              </a:rPr>
              <a:t>Десять </a:t>
            </a:r>
            <a:r>
              <a:rPr lang="ru-RU" sz="2000" b="1" dirty="0">
                <a:solidFill>
                  <a:srgbClr val="000000"/>
                </a:solidFill>
                <a:latin typeface="Times New Roman" panose="02020603050405020304" pitchFamily="18" charset="0"/>
                <a:cs typeface="Times New Roman" panose="02020603050405020304" pitchFamily="18" charset="0"/>
              </a:rPr>
              <a:t> птичек стайка.</a:t>
            </a:r>
          </a:p>
          <a:p>
            <a:r>
              <a:rPr lang="ru-RU" sz="1600" b="1" dirty="0">
                <a:solidFill>
                  <a:srgbClr val="000000"/>
                </a:solidFill>
                <a:latin typeface="Times New Roman" panose="02020603050405020304" pitchFamily="18" charset="0"/>
                <a:cs typeface="Times New Roman" panose="02020603050405020304" pitchFamily="18" charset="0"/>
              </a:rPr>
              <a:t>Пой-ка, подпевай-ка</a:t>
            </a:r>
            <a:r>
              <a:rPr lang="ru-RU" sz="1600" dirty="0">
                <a:solidFill>
                  <a:srgbClr val="000000"/>
                </a:solidFill>
                <a:latin typeface="Times New Roman" panose="02020603050405020304" pitchFamily="18" charset="0"/>
                <a:cs typeface="Times New Roman" panose="02020603050405020304" pitchFamily="18" charset="0"/>
              </a:rPr>
              <a:t>:-</a:t>
            </a:r>
            <a:r>
              <a:rPr lang="ru-RU" sz="1600" i="1" dirty="0">
                <a:solidFill>
                  <a:srgbClr val="000000"/>
                </a:solidFill>
                <a:latin typeface="Times New Roman" panose="02020603050405020304" pitchFamily="18" charset="0"/>
                <a:cs typeface="Times New Roman" panose="02020603050405020304" pitchFamily="18" charset="0"/>
              </a:rPr>
              <a:t>Хлопаем в ладоши</a:t>
            </a:r>
            <a:r>
              <a:rPr lang="ru-RU" sz="1600" dirty="0">
                <a:solidFill>
                  <a:srgbClr val="000000"/>
                </a:solidFill>
                <a:latin typeface="Times New Roman" panose="02020603050405020304" pitchFamily="18" charset="0"/>
                <a:cs typeface="Times New Roman" panose="02020603050405020304" pitchFamily="18" charset="0"/>
              </a:rPr>
              <a:t/>
            </a:r>
            <a:br>
              <a:rPr lang="ru-RU" sz="1600" dirty="0">
                <a:solidFill>
                  <a:srgbClr val="000000"/>
                </a:solidFill>
                <a:latin typeface="Times New Roman" panose="02020603050405020304" pitchFamily="18" charset="0"/>
                <a:cs typeface="Times New Roman" panose="02020603050405020304" pitchFamily="18" charset="0"/>
              </a:rPr>
            </a:br>
            <a:r>
              <a:rPr lang="ru-RU" sz="1600" b="1" dirty="0">
                <a:solidFill>
                  <a:srgbClr val="000000"/>
                </a:solidFill>
                <a:latin typeface="Times New Roman" panose="02020603050405020304" pitchFamily="18" charset="0"/>
                <a:cs typeface="Times New Roman" panose="02020603050405020304" pitchFamily="18" charset="0"/>
              </a:rPr>
              <a:t>Десять птичек – стайка</a:t>
            </a:r>
            <a:r>
              <a:rPr lang="ru-RU" sz="1600" dirty="0">
                <a:solidFill>
                  <a:srgbClr val="000000"/>
                </a:solidFill>
                <a:latin typeface="Times New Roman" panose="02020603050405020304" pitchFamily="18" charset="0"/>
                <a:cs typeface="Times New Roman" panose="02020603050405020304" pitchFamily="18" charset="0"/>
              </a:rPr>
              <a:t>. -</a:t>
            </a:r>
            <a:r>
              <a:rPr lang="ru-RU" sz="1600" i="1" dirty="0">
                <a:solidFill>
                  <a:srgbClr val="000000"/>
                </a:solidFill>
                <a:latin typeface="Times New Roman" panose="02020603050405020304" pitchFamily="18" charset="0"/>
                <a:cs typeface="Times New Roman" panose="02020603050405020304" pitchFamily="18" charset="0"/>
              </a:rPr>
              <a:t>Растопыриваем пальцы на обеих руках</a:t>
            </a:r>
            <a:endParaRPr lang="ru-RU" sz="1600" dirty="0">
              <a:solidFill>
                <a:srgbClr val="000000"/>
              </a:solidFill>
              <a:latin typeface="Times New Roman" panose="02020603050405020304" pitchFamily="18" charset="0"/>
              <a:cs typeface="Times New Roman" panose="02020603050405020304" pitchFamily="18" charset="0"/>
            </a:endParaRPr>
          </a:p>
          <a:p>
            <a:r>
              <a:rPr lang="ru-RU" sz="1600" b="1" dirty="0">
                <a:solidFill>
                  <a:srgbClr val="000000"/>
                </a:solidFill>
                <a:latin typeface="Times New Roman" panose="02020603050405020304" pitchFamily="18" charset="0"/>
                <a:cs typeface="Times New Roman" panose="02020603050405020304" pitchFamily="18" charset="0"/>
              </a:rPr>
              <a:t>Эта птичка – соловей</a:t>
            </a:r>
            <a:r>
              <a:rPr lang="ru-RU" sz="1600" dirty="0">
                <a:solidFill>
                  <a:srgbClr val="000000"/>
                </a:solidFill>
                <a:latin typeface="Times New Roman" panose="02020603050405020304" pitchFamily="18" charset="0"/>
                <a:cs typeface="Times New Roman" panose="02020603050405020304" pitchFamily="18" charset="0"/>
              </a:rPr>
              <a:t>, -</a:t>
            </a:r>
            <a:r>
              <a:rPr lang="ru-RU" sz="1600" i="1" dirty="0">
                <a:solidFill>
                  <a:srgbClr val="000000"/>
                </a:solidFill>
                <a:latin typeface="Times New Roman" panose="02020603050405020304" pitchFamily="18" charset="0"/>
                <a:cs typeface="Times New Roman" panose="02020603050405020304" pitchFamily="18" charset="0"/>
              </a:rPr>
              <a:t>Поочередно загибаем пальчики на правой руке начиная с большого</a:t>
            </a:r>
            <a:r>
              <a:rPr lang="ru-RU" sz="1600" dirty="0">
                <a:solidFill>
                  <a:srgbClr val="000000"/>
                </a:solidFill>
                <a:latin typeface="Times New Roman" panose="02020603050405020304" pitchFamily="18" charset="0"/>
                <a:cs typeface="Times New Roman" panose="02020603050405020304" pitchFamily="18" charset="0"/>
              </a:rPr>
              <a:t/>
            </a:r>
            <a:br>
              <a:rPr lang="ru-RU" sz="1600" dirty="0">
                <a:solidFill>
                  <a:srgbClr val="000000"/>
                </a:solidFill>
                <a:latin typeface="Times New Roman" panose="02020603050405020304" pitchFamily="18" charset="0"/>
                <a:cs typeface="Times New Roman" panose="02020603050405020304" pitchFamily="18" charset="0"/>
              </a:rPr>
            </a:br>
            <a:r>
              <a:rPr lang="ru-RU" sz="1600" b="1" dirty="0">
                <a:solidFill>
                  <a:srgbClr val="000000"/>
                </a:solidFill>
                <a:latin typeface="Times New Roman" panose="02020603050405020304" pitchFamily="18" charset="0"/>
                <a:cs typeface="Times New Roman" panose="02020603050405020304" pitchFamily="18" charset="0"/>
              </a:rPr>
              <a:t>Эта птичка – воробей</a:t>
            </a:r>
            <a:r>
              <a:rPr lang="ru-RU" sz="1600" dirty="0">
                <a:solidFill>
                  <a:srgbClr val="000000"/>
                </a:solidFill>
                <a:latin typeface="Times New Roman" panose="02020603050405020304" pitchFamily="18" charset="0"/>
                <a:cs typeface="Times New Roman" panose="02020603050405020304" pitchFamily="18" charset="0"/>
              </a:rPr>
              <a:t>.</a:t>
            </a:r>
            <a:br>
              <a:rPr lang="ru-RU" sz="1600" dirty="0">
                <a:solidFill>
                  <a:srgbClr val="000000"/>
                </a:solidFill>
                <a:latin typeface="Times New Roman" panose="02020603050405020304" pitchFamily="18" charset="0"/>
                <a:cs typeface="Times New Roman" panose="02020603050405020304" pitchFamily="18" charset="0"/>
              </a:rPr>
            </a:br>
            <a:r>
              <a:rPr lang="ru-RU" sz="1600" b="1" dirty="0">
                <a:solidFill>
                  <a:srgbClr val="000000"/>
                </a:solidFill>
                <a:latin typeface="Times New Roman" panose="02020603050405020304" pitchFamily="18" charset="0"/>
                <a:cs typeface="Times New Roman" panose="02020603050405020304" pitchFamily="18" charset="0"/>
              </a:rPr>
              <a:t>Эта птичка – </a:t>
            </a:r>
            <a:r>
              <a:rPr lang="ru-RU" sz="1600" b="1" dirty="0" err="1">
                <a:solidFill>
                  <a:srgbClr val="000000"/>
                </a:solidFill>
                <a:latin typeface="Times New Roman" panose="02020603050405020304" pitchFamily="18" charset="0"/>
                <a:cs typeface="Times New Roman" panose="02020603050405020304" pitchFamily="18" charset="0"/>
              </a:rPr>
              <a:t>совушка</a:t>
            </a:r>
            <a:r>
              <a:rPr lang="ru-RU" sz="1600" dirty="0">
                <a:solidFill>
                  <a:srgbClr val="000000"/>
                </a:solidFill>
                <a:latin typeface="Times New Roman" panose="02020603050405020304" pitchFamily="18" charset="0"/>
                <a:cs typeface="Times New Roman" panose="02020603050405020304" pitchFamily="18" charset="0"/>
              </a:rPr>
              <a:t>,</a:t>
            </a:r>
            <a:br>
              <a:rPr lang="ru-RU" sz="1600" dirty="0">
                <a:solidFill>
                  <a:srgbClr val="000000"/>
                </a:solidFill>
                <a:latin typeface="Times New Roman" panose="02020603050405020304" pitchFamily="18" charset="0"/>
                <a:cs typeface="Times New Roman" panose="02020603050405020304" pitchFamily="18" charset="0"/>
              </a:rPr>
            </a:br>
            <a:r>
              <a:rPr lang="ru-RU" sz="1600" b="1" dirty="0">
                <a:solidFill>
                  <a:srgbClr val="000000"/>
                </a:solidFill>
                <a:latin typeface="Times New Roman" panose="02020603050405020304" pitchFamily="18" charset="0"/>
                <a:cs typeface="Times New Roman" panose="02020603050405020304" pitchFamily="18" charset="0"/>
              </a:rPr>
              <a:t>Сонная головушка</a:t>
            </a:r>
            <a:r>
              <a:rPr lang="ru-RU" sz="1600" dirty="0">
                <a:solidFill>
                  <a:srgbClr val="000000"/>
                </a:solidFill>
                <a:latin typeface="Times New Roman" panose="02020603050405020304" pitchFamily="18" charset="0"/>
                <a:cs typeface="Times New Roman" panose="02020603050405020304" pitchFamily="18" charset="0"/>
              </a:rPr>
              <a:t>.</a:t>
            </a:r>
            <a:br>
              <a:rPr lang="ru-RU" sz="1600" dirty="0">
                <a:solidFill>
                  <a:srgbClr val="000000"/>
                </a:solidFill>
                <a:latin typeface="Times New Roman" panose="02020603050405020304" pitchFamily="18" charset="0"/>
                <a:cs typeface="Times New Roman" panose="02020603050405020304" pitchFamily="18" charset="0"/>
              </a:rPr>
            </a:br>
            <a:r>
              <a:rPr lang="ru-RU" sz="1600" b="1" dirty="0">
                <a:solidFill>
                  <a:srgbClr val="000000"/>
                </a:solidFill>
                <a:latin typeface="Times New Roman" panose="02020603050405020304" pitchFamily="18" charset="0"/>
                <a:cs typeface="Times New Roman" panose="02020603050405020304" pitchFamily="18" charset="0"/>
              </a:rPr>
              <a:t>Эта птичка – свиристель,</a:t>
            </a:r>
            <a:br>
              <a:rPr lang="ru-RU" sz="1600" b="1" dirty="0">
                <a:solidFill>
                  <a:srgbClr val="000000"/>
                </a:solidFill>
                <a:latin typeface="Times New Roman" panose="02020603050405020304" pitchFamily="18" charset="0"/>
                <a:cs typeface="Times New Roman" panose="02020603050405020304" pitchFamily="18" charset="0"/>
              </a:rPr>
            </a:br>
            <a:r>
              <a:rPr lang="ru-RU" sz="1600" b="1" dirty="0">
                <a:solidFill>
                  <a:srgbClr val="000000"/>
                </a:solidFill>
                <a:latin typeface="Times New Roman" panose="02020603050405020304" pitchFamily="18" charset="0"/>
                <a:cs typeface="Times New Roman" panose="02020603050405020304" pitchFamily="18" charset="0"/>
              </a:rPr>
              <a:t>Эта птичка – коростель</a:t>
            </a:r>
            <a:r>
              <a:rPr lang="ru-RU" sz="1600" dirty="0">
                <a:solidFill>
                  <a:srgbClr val="000000"/>
                </a:solidFill>
                <a:latin typeface="Times New Roman" panose="02020603050405020304" pitchFamily="18" charset="0"/>
                <a:cs typeface="Times New Roman" panose="02020603050405020304" pitchFamily="18" charset="0"/>
              </a:rPr>
              <a:t>,</a:t>
            </a:r>
          </a:p>
          <a:p>
            <a:r>
              <a:rPr lang="ru-RU" sz="1600" b="1" dirty="0">
                <a:solidFill>
                  <a:srgbClr val="000000"/>
                </a:solidFill>
                <a:latin typeface="Times New Roman" panose="02020603050405020304" pitchFamily="18" charset="0"/>
                <a:cs typeface="Times New Roman" panose="02020603050405020304" pitchFamily="18" charset="0"/>
              </a:rPr>
              <a:t>Эта птичка – скворушка,-</a:t>
            </a:r>
            <a:r>
              <a:rPr lang="ru-RU" sz="1600" i="1" dirty="0">
                <a:solidFill>
                  <a:srgbClr val="000000"/>
                </a:solidFill>
                <a:latin typeface="Times New Roman" panose="02020603050405020304" pitchFamily="18" charset="0"/>
                <a:cs typeface="Times New Roman" panose="02020603050405020304" pitchFamily="18" charset="0"/>
              </a:rPr>
              <a:t>Поочередно загибаем пальчики на левой руке начиная с большого</a:t>
            </a:r>
            <a:r>
              <a:rPr lang="ru-RU" sz="1600" dirty="0">
                <a:solidFill>
                  <a:srgbClr val="000000"/>
                </a:solidFill>
                <a:latin typeface="Times New Roman" panose="02020603050405020304" pitchFamily="18" charset="0"/>
                <a:cs typeface="Times New Roman" panose="02020603050405020304" pitchFamily="18" charset="0"/>
              </a:rPr>
              <a:t/>
            </a:r>
            <a:br>
              <a:rPr lang="ru-RU" sz="1600" dirty="0">
                <a:solidFill>
                  <a:srgbClr val="000000"/>
                </a:solidFill>
                <a:latin typeface="Times New Roman" panose="02020603050405020304" pitchFamily="18" charset="0"/>
                <a:cs typeface="Times New Roman" panose="02020603050405020304" pitchFamily="18" charset="0"/>
              </a:rPr>
            </a:br>
            <a:r>
              <a:rPr lang="ru-RU" sz="1600" b="1" dirty="0">
                <a:solidFill>
                  <a:srgbClr val="000000"/>
                </a:solidFill>
                <a:latin typeface="Times New Roman" panose="02020603050405020304" pitchFamily="18" charset="0"/>
                <a:cs typeface="Times New Roman" panose="02020603050405020304" pitchFamily="18" charset="0"/>
              </a:rPr>
              <a:t>Серенькое перышко.</a:t>
            </a:r>
            <a:br>
              <a:rPr lang="ru-RU" sz="1600" b="1" dirty="0">
                <a:solidFill>
                  <a:srgbClr val="000000"/>
                </a:solidFill>
                <a:latin typeface="Times New Roman" panose="02020603050405020304" pitchFamily="18" charset="0"/>
                <a:cs typeface="Times New Roman" panose="02020603050405020304" pitchFamily="18" charset="0"/>
              </a:rPr>
            </a:br>
            <a:r>
              <a:rPr lang="ru-RU" sz="1600" b="1" dirty="0">
                <a:solidFill>
                  <a:srgbClr val="000000"/>
                </a:solidFill>
                <a:latin typeface="Times New Roman" panose="02020603050405020304" pitchFamily="18" charset="0"/>
                <a:cs typeface="Times New Roman" panose="02020603050405020304" pitchFamily="18" charset="0"/>
              </a:rPr>
              <a:t>Эта – зяблик.</a:t>
            </a:r>
            <a:br>
              <a:rPr lang="ru-RU" sz="1600" b="1" dirty="0">
                <a:solidFill>
                  <a:srgbClr val="000000"/>
                </a:solidFill>
                <a:latin typeface="Times New Roman" panose="02020603050405020304" pitchFamily="18" charset="0"/>
                <a:cs typeface="Times New Roman" panose="02020603050405020304" pitchFamily="18" charset="0"/>
              </a:rPr>
            </a:br>
            <a:r>
              <a:rPr lang="ru-RU" sz="1600" b="1" dirty="0">
                <a:solidFill>
                  <a:srgbClr val="000000"/>
                </a:solidFill>
                <a:latin typeface="Times New Roman" panose="02020603050405020304" pitchFamily="18" charset="0"/>
                <a:cs typeface="Times New Roman" panose="02020603050405020304" pitchFamily="18" charset="0"/>
              </a:rPr>
              <a:t>Эта – стриж.</a:t>
            </a:r>
            <a:br>
              <a:rPr lang="ru-RU" sz="1600" b="1" dirty="0">
                <a:solidFill>
                  <a:srgbClr val="000000"/>
                </a:solidFill>
                <a:latin typeface="Times New Roman" panose="02020603050405020304" pitchFamily="18" charset="0"/>
                <a:cs typeface="Times New Roman" panose="02020603050405020304" pitchFamily="18" charset="0"/>
              </a:rPr>
            </a:br>
            <a:r>
              <a:rPr lang="ru-RU" sz="1600" b="1" dirty="0">
                <a:solidFill>
                  <a:srgbClr val="000000"/>
                </a:solidFill>
                <a:latin typeface="Times New Roman" panose="02020603050405020304" pitchFamily="18" charset="0"/>
                <a:cs typeface="Times New Roman" panose="02020603050405020304" pitchFamily="18" charset="0"/>
              </a:rPr>
              <a:t>Эта – развеселый чиж.</a:t>
            </a:r>
            <a:br>
              <a:rPr lang="ru-RU" sz="1600" b="1" dirty="0">
                <a:solidFill>
                  <a:srgbClr val="000000"/>
                </a:solidFill>
                <a:latin typeface="Times New Roman" panose="02020603050405020304" pitchFamily="18" charset="0"/>
                <a:cs typeface="Times New Roman" panose="02020603050405020304" pitchFamily="18" charset="0"/>
              </a:rPr>
            </a:br>
            <a:r>
              <a:rPr lang="ru-RU" sz="1600" b="1" dirty="0">
                <a:solidFill>
                  <a:srgbClr val="000000"/>
                </a:solidFill>
                <a:latin typeface="Times New Roman" panose="02020603050405020304" pitchFamily="18" charset="0"/>
                <a:cs typeface="Times New Roman" panose="02020603050405020304" pitchFamily="18" charset="0"/>
              </a:rPr>
              <a:t>Ну, а эта – злой орлан</a:t>
            </a:r>
            <a:r>
              <a:rPr lang="ru-RU" sz="1600" dirty="0">
                <a:solidFill>
                  <a:srgbClr val="000000"/>
                </a:solidFill>
                <a:latin typeface="Times New Roman" panose="02020603050405020304" pitchFamily="18" charset="0"/>
                <a:cs typeface="Times New Roman" panose="02020603050405020304" pitchFamily="18" charset="0"/>
              </a:rPr>
              <a:t>. -</a:t>
            </a:r>
            <a:r>
              <a:rPr lang="ru-RU" sz="1600" i="1" dirty="0">
                <a:solidFill>
                  <a:srgbClr val="000000"/>
                </a:solidFill>
                <a:latin typeface="Times New Roman" panose="02020603050405020304" pitchFamily="18" charset="0"/>
                <a:cs typeface="Times New Roman" panose="02020603050405020304" pitchFamily="18" charset="0"/>
              </a:rPr>
              <a:t>Поднимаем обе руки вверх, пальцы в виде когтей</a:t>
            </a:r>
            <a:r>
              <a:rPr lang="ru-RU" sz="1600" dirty="0">
                <a:solidFill>
                  <a:srgbClr val="000000"/>
                </a:solidFill>
                <a:latin typeface="Times New Roman" panose="02020603050405020304" pitchFamily="18" charset="0"/>
                <a:cs typeface="Times New Roman" panose="02020603050405020304" pitchFamily="18" charset="0"/>
              </a:rPr>
              <a:t/>
            </a:r>
            <a:br>
              <a:rPr lang="ru-RU" sz="1600" dirty="0">
                <a:solidFill>
                  <a:srgbClr val="000000"/>
                </a:solidFill>
                <a:latin typeface="Times New Roman" panose="02020603050405020304" pitchFamily="18" charset="0"/>
                <a:cs typeface="Times New Roman" panose="02020603050405020304" pitchFamily="18" charset="0"/>
              </a:rPr>
            </a:br>
            <a:r>
              <a:rPr lang="ru-RU" sz="1600" b="1" dirty="0">
                <a:solidFill>
                  <a:srgbClr val="000000"/>
                </a:solidFill>
                <a:latin typeface="Times New Roman" panose="02020603050405020304" pitchFamily="18" charset="0"/>
                <a:cs typeface="Times New Roman" panose="02020603050405020304" pitchFamily="18" charset="0"/>
              </a:rPr>
              <a:t>Птички, птички – по домам</a:t>
            </a:r>
            <a:r>
              <a:rPr lang="ru-RU" sz="1600" dirty="0">
                <a:solidFill>
                  <a:srgbClr val="000000"/>
                </a:solidFill>
                <a:latin typeface="Times New Roman" panose="02020603050405020304" pitchFamily="18" charset="0"/>
                <a:cs typeface="Times New Roman" panose="02020603050405020304" pitchFamily="18" charset="0"/>
              </a:rPr>
              <a:t>!-</a:t>
            </a:r>
            <a:r>
              <a:rPr lang="ru-RU" sz="1600" i="1" dirty="0">
                <a:solidFill>
                  <a:srgbClr val="000000"/>
                </a:solidFill>
                <a:latin typeface="Times New Roman" panose="02020603050405020304" pitchFamily="18" charset="0"/>
                <a:cs typeface="Times New Roman" panose="02020603050405020304" pitchFamily="18" charset="0"/>
              </a:rPr>
              <a:t>Машем ручками, как крылышками, </a:t>
            </a:r>
            <a:r>
              <a:rPr lang="ru-RU" sz="1600" i="1" dirty="0" err="1">
                <a:solidFill>
                  <a:srgbClr val="000000"/>
                </a:solidFill>
                <a:latin typeface="Times New Roman" panose="02020603050405020304" pitchFamily="18" charset="0"/>
                <a:cs typeface="Times New Roman" panose="02020603050405020304" pitchFamily="18" charset="0"/>
              </a:rPr>
              <a:t>оединяем</a:t>
            </a:r>
            <a:r>
              <a:rPr lang="ru-RU" sz="1600" i="1" dirty="0">
                <a:solidFill>
                  <a:srgbClr val="000000"/>
                </a:solidFill>
                <a:latin typeface="Times New Roman" panose="02020603050405020304" pitchFamily="18" charset="0"/>
                <a:cs typeface="Times New Roman" panose="02020603050405020304" pitchFamily="18" charset="0"/>
              </a:rPr>
              <a:t> руки над головой- крыша</a:t>
            </a:r>
            <a:endParaRPr lang="ru-RU" sz="1600" dirty="0">
              <a:solidFill>
                <a:srgbClr val="000000"/>
              </a:solidFill>
              <a:latin typeface="Times New Roman" panose="02020603050405020304" pitchFamily="18" charset="0"/>
              <a:cs typeface="Times New Roman" panose="02020603050405020304" pitchFamily="18" charset="0"/>
            </a:endParaRPr>
          </a:p>
          <a:p>
            <a:r>
              <a:rPr lang="ru-RU" dirty="0">
                <a:latin typeface="Times New Roman" panose="02020603050405020304" pitchFamily="18" charset="0"/>
                <a:cs typeface="Times New Roman" panose="02020603050405020304" pitchFamily="18" charset="0"/>
              </a:rPr>
              <a:t/>
            </a:r>
            <a:br>
              <a:rPr lang="ru-RU" dirty="0">
                <a:latin typeface="Times New Roman" panose="02020603050405020304" pitchFamily="18" charset="0"/>
                <a:cs typeface="Times New Roman" panose="02020603050405020304" pitchFamily="18" charset="0"/>
              </a:rPr>
            </a:br>
            <a:endParaRPr lang="ru-RU"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394598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9" name="Picture 5" descr="C:\Users\катя  федорова\Pictures\0_13c4c3_36f45943_XL.png"/>
          <p:cNvPicPr>
            <a:picLocks noChangeAspect="1" noChangeArrowheads="1"/>
          </p:cNvPicPr>
          <p:nvPr/>
        </p:nvPicPr>
        <p:blipFill>
          <a:blip r:embed="rId2"/>
          <a:srcRect/>
          <a:stretch>
            <a:fillRect/>
          </a:stretch>
        </p:blipFill>
        <p:spPr bwMode="auto">
          <a:xfrm>
            <a:off x="-2916832" y="-315416"/>
            <a:ext cx="13716096" cy="8929750"/>
          </a:xfrm>
          <a:prstGeom prst="rect">
            <a:avLst/>
          </a:prstGeom>
          <a:noFill/>
        </p:spPr>
      </p:pic>
      <p:sp>
        <p:nvSpPr>
          <p:cNvPr id="3" name="Прямоугольник 2"/>
          <p:cNvSpPr/>
          <p:nvPr/>
        </p:nvSpPr>
        <p:spPr>
          <a:xfrm>
            <a:off x="-1260648" y="4958544"/>
            <a:ext cx="4464496" cy="400110"/>
          </a:xfrm>
          <a:prstGeom prst="rect">
            <a:avLst/>
          </a:prstGeom>
        </p:spPr>
        <p:txBody>
          <a:bodyPr wrap="square">
            <a:spAutoFit/>
          </a:bodyPr>
          <a:lstStyle/>
          <a:p>
            <a:pPr algn="just"/>
            <a:endParaRPr lang="ru-RU" sz="2000" b="1" dirty="0">
              <a:solidFill>
                <a:srgbClr val="002060"/>
              </a:solidFill>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5292080" y="1484784"/>
            <a:ext cx="5234814" cy="1015663"/>
          </a:xfrm>
          <a:prstGeom prst="rect">
            <a:avLst/>
          </a:prstGeom>
        </p:spPr>
        <p:txBody>
          <a:bodyPr wrap="square">
            <a:spAutoFit/>
          </a:bodyPr>
          <a:lstStyle/>
          <a:p>
            <a:r>
              <a:rPr lang="ru-RU" sz="2000" b="1" dirty="0">
                <a:solidFill>
                  <a:srgbClr val="002060"/>
                </a:solidFill>
                <a:latin typeface="Times New Roman" panose="02020603050405020304" pitchFamily="18" charset="0"/>
                <a:cs typeface="Times New Roman" panose="02020603050405020304" pitchFamily="18" charset="0"/>
              </a:rPr>
              <a:t/>
            </a:r>
            <a:br>
              <a:rPr lang="ru-RU" sz="2000" b="1" dirty="0">
                <a:solidFill>
                  <a:srgbClr val="002060"/>
                </a:solidFill>
                <a:latin typeface="Times New Roman" panose="02020603050405020304" pitchFamily="18" charset="0"/>
                <a:cs typeface="Times New Roman" panose="02020603050405020304" pitchFamily="18" charset="0"/>
              </a:rPr>
            </a:br>
            <a:r>
              <a:rPr lang="ru-RU" sz="2000" b="1" dirty="0">
                <a:solidFill>
                  <a:srgbClr val="002060"/>
                </a:solidFill>
                <a:latin typeface="Times New Roman" panose="02020603050405020304" pitchFamily="18" charset="0"/>
                <a:cs typeface="Times New Roman" panose="02020603050405020304" pitchFamily="18" charset="0"/>
              </a:rPr>
              <a:t/>
            </a:r>
            <a:br>
              <a:rPr lang="ru-RU" sz="2000" b="1" dirty="0">
                <a:solidFill>
                  <a:srgbClr val="002060"/>
                </a:solidFill>
                <a:latin typeface="Times New Roman" panose="02020603050405020304" pitchFamily="18" charset="0"/>
                <a:cs typeface="Times New Roman" panose="02020603050405020304" pitchFamily="18" charset="0"/>
              </a:rPr>
            </a:br>
            <a:endParaRPr lang="ru-RU" sz="2000" b="1" dirty="0">
              <a:solidFill>
                <a:srgbClr val="002060"/>
              </a:solidFill>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323528" y="1052737"/>
            <a:ext cx="6768752" cy="6370975"/>
          </a:xfrm>
          <a:prstGeom prst="rect">
            <a:avLst/>
          </a:prstGeom>
        </p:spPr>
        <p:txBody>
          <a:bodyPr wrap="square">
            <a:spAutoFit/>
          </a:bodyPr>
          <a:lstStyle/>
          <a:p>
            <a:pPr algn="ctr"/>
            <a:endParaRPr lang="ru-RU" sz="2000" b="1" dirty="0" smtClean="0">
              <a:solidFill>
                <a:srgbClr val="000000"/>
              </a:solidFill>
              <a:latin typeface="Times New Roman" panose="02020603050405020304" pitchFamily="18" charset="0"/>
              <a:cs typeface="Times New Roman" panose="02020603050405020304" pitchFamily="18" charset="0"/>
            </a:endParaRPr>
          </a:p>
          <a:p>
            <a:pPr algn="ctr"/>
            <a:r>
              <a:rPr lang="ru-RU" sz="2400" b="1" dirty="0" smtClean="0">
                <a:solidFill>
                  <a:srgbClr val="000000"/>
                </a:solidFill>
                <a:latin typeface="Times New Roman" panose="02020603050405020304" pitchFamily="18" charset="0"/>
                <a:cs typeface="Times New Roman" panose="02020603050405020304" pitchFamily="18" charset="0"/>
              </a:rPr>
              <a:t>Ворона</a:t>
            </a:r>
            <a:endParaRPr lang="ru-RU" sz="2400" dirty="0">
              <a:solidFill>
                <a:srgbClr val="000000"/>
              </a:solidFill>
              <a:latin typeface="Times New Roman" panose="02020603050405020304" pitchFamily="18" charset="0"/>
              <a:cs typeface="Times New Roman" panose="02020603050405020304" pitchFamily="18" charset="0"/>
            </a:endParaRPr>
          </a:p>
          <a:p>
            <a:r>
              <a:rPr lang="ru-RU" sz="2000" b="1" dirty="0">
                <a:solidFill>
                  <a:srgbClr val="000000"/>
                </a:solidFill>
                <a:latin typeface="Times New Roman" panose="02020603050405020304" pitchFamily="18" charset="0"/>
                <a:cs typeface="Times New Roman" panose="02020603050405020304" pitchFamily="18" charset="0"/>
              </a:rPr>
              <a:t>Вот ворона полетела, кар-кар </a:t>
            </a:r>
            <a:r>
              <a:rPr lang="ru-RU" sz="2000" dirty="0">
                <a:solidFill>
                  <a:srgbClr val="000000"/>
                </a:solidFill>
                <a:latin typeface="Times New Roman" panose="02020603050405020304" pitchFamily="18" charset="0"/>
                <a:cs typeface="Times New Roman" panose="02020603050405020304" pitchFamily="18" charset="0"/>
              </a:rPr>
              <a:t>(делаем руками движения, как будто крыльями машем, и ходим)</a:t>
            </a:r>
            <a:br>
              <a:rPr lang="ru-RU" sz="2000" dirty="0">
                <a:solidFill>
                  <a:srgbClr val="000000"/>
                </a:solidFill>
                <a:latin typeface="Times New Roman" panose="02020603050405020304" pitchFamily="18" charset="0"/>
                <a:cs typeface="Times New Roman" panose="02020603050405020304" pitchFamily="18" charset="0"/>
              </a:rPr>
            </a:br>
            <a:r>
              <a:rPr lang="ru-RU" sz="2000" b="1" dirty="0">
                <a:solidFill>
                  <a:srgbClr val="000000"/>
                </a:solidFill>
                <a:latin typeface="Times New Roman" panose="02020603050405020304" pitchFamily="18" charset="0"/>
                <a:cs typeface="Times New Roman" panose="02020603050405020304" pitchFamily="18" charset="0"/>
              </a:rPr>
              <a:t>Вот она землю села, кар-кар </a:t>
            </a:r>
            <a:r>
              <a:rPr lang="ru-RU" sz="2000" dirty="0">
                <a:solidFill>
                  <a:srgbClr val="000000"/>
                </a:solidFill>
                <a:latin typeface="Times New Roman" panose="02020603050405020304" pitchFamily="18" charset="0"/>
                <a:cs typeface="Times New Roman" panose="02020603050405020304" pitchFamily="18" charset="0"/>
              </a:rPr>
              <a:t>(приседаем на корточки)</a:t>
            </a:r>
            <a:br>
              <a:rPr lang="ru-RU" sz="2000" dirty="0">
                <a:solidFill>
                  <a:srgbClr val="000000"/>
                </a:solidFill>
                <a:latin typeface="Times New Roman" panose="02020603050405020304" pitchFamily="18" charset="0"/>
                <a:cs typeface="Times New Roman" panose="02020603050405020304" pitchFamily="18" charset="0"/>
              </a:rPr>
            </a:br>
            <a:r>
              <a:rPr lang="ru-RU" sz="2000" b="1" dirty="0">
                <a:solidFill>
                  <a:srgbClr val="000000"/>
                </a:solidFill>
                <a:latin typeface="Times New Roman" panose="02020603050405020304" pitchFamily="18" charset="0"/>
                <a:cs typeface="Times New Roman" panose="02020603050405020304" pitchFamily="18" charset="0"/>
              </a:rPr>
              <a:t>Поклевала-поклевала, кар-кар </a:t>
            </a:r>
            <a:r>
              <a:rPr lang="ru-RU" sz="2000" dirty="0">
                <a:solidFill>
                  <a:srgbClr val="000000"/>
                </a:solidFill>
                <a:latin typeface="Times New Roman" panose="02020603050405020304" pitchFamily="18" charset="0"/>
                <a:cs typeface="Times New Roman" panose="02020603050405020304" pitchFamily="18" charset="0"/>
              </a:rPr>
              <a:t>(делаем наклоны головы, как будто клюем)</a:t>
            </a:r>
            <a:br>
              <a:rPr lang="ru-RU" sz="2000" dirty="0">
                <a:solidFill>
                  <a:srgbClr val="000000"/>
                </a:solidFill>
                <a:latin typeface="Times New Roman" panose="02020603050405020304" pitchFamily="18" charset="0"/>
                <a:cs typeface="Times New Roman" panose="02020603050405020304" pitchFamily="18" charset="0"/>
              </a:rPr>
            </a:br>
            <a:r>
              <a:rPr lang="ru-RU" sz="2000" b="1" dirty="0">
                <a:solidFill>
                  <a:srgbClr val="000000"/>
                </a:solidFill>
                <a:latin typeface="Times New Roman" panose="02020603050405020304" pitchFamily="18" charset="0"/>
                <a:cs typeface="Times New Roman" panose="02020603050405020304" pitchFamily="18" charset="0"/>
              </a:rPr>
              <a:t>Громко-громко закричала, кар-кар </a:t>
            </a:r>
            <a:r>
              <a:rPr lang="ru-RU" sz="2000" dirty="0">
                <a:solidFill>
                  <a:srgbClr val="000000"/>
                </a:solidFill>
                <a:latin typeface="Times New Roman" panose="02020603050405020304" pitchFamily="18" charset="0"/>
                <a:cs typeface="Times New Roman" panose="02020603050405020304" pitchFamily="18" charset="0"/>
              </a:rPr>
              <a:t>(встаем и снова машем крыльями</a:t>
            </a:r>
            <a:r>
              <a:rPr lang="ru-RU" sz="2000" dirty="0" smtClean="0">
                <a:solidFill>
                  <a:srgbClr val="000000"/>
                </a:solidFill>
                <a:latin typeface="Times New Roman" panose="02020603050405020304" pitchFamily="18" charset="0"/>
                <a:cs typeface="Times New Roman" panose="02020603050405020304" pitchFamily="18" charset="0"/>
              </a:rPr>
              <a:t>)</a:t>
            </a:r>
          </a:p>
          <a:p>
            <a:pPr algn="ctr"/>
            <a:r>
              <a:rPr lang="ru-RU" sz="2400" b="1" dirty="0" smtClean="0">
                <a:solidFill>
                  <a:srgbClr val="000000"/>
                </a:solidFill>
                <a:latin typeface="Times New Roman" panose="02020603050405020304" pitchFamily="18" charset="0"/>
                <a:cs typeface="Times New Roman" panose="02020603050405020304" pitchFamily="18" charset="0"/>
              </a:rPr>
              <a:t>Совушка-сова</a:t>
            </a:r>
            <a:endParaRPr lang="ru-RU" sz="2400" dirty="0">
              <a:solidFill>
                <a:srgbClr val="000000"/>
              </a:solidFill>
              <a:latin typeface="Times New Roman" panose="02020603050405020304" pitchFamily="18" charset="0"/>
              <a:cs typeface="Times New Roman" panose="02020603050405020304" pitchFamily="18" charset="0"/>
            </a:endParaRPr>
          </a:p>
          <a:p>
            <a:r>
              <a:rPr lang="ru-RU" sz="2000" b="1" dirty="0">
                <a:solidFill>
                  <a:srgbClr val="000000"/>
                </a:solidFill>
                <a:latin typeface="Times New Roman" panose="02020603050405020304" pitchFamily="18" charset="0"/>
                <a:cs typeface="Times New Roman" panose="02020603050405020304" pitchFamily="18" charset="0"/>
              </a:rPr>
              <a:t>Совушка-сова</a:t>
            </a:r>
            <a:r>
              <a:rPr lang="ru-RU" sz="2000" dirty="0">
                <a:solidFill>
                  <a:srgbClr val="000000"/>
                </a:solidFill>
                <a:latin typeface="Times New Roman" panose="02020603050405020304" pitchFamily="18" charset="0"/>
                <a:cs typeface="Times New Roman" panose="02020603050405020304" pitchFamily="18" charset="0"/>
              </a:rPr>
              <a:t> (руки положить на голову, покачать головой) </a:t>
            </a:r>
            <a:br>
              <a:rPr lang="ru-RU" sz="2000" dirty="0">
                <a:solidFill>
                  <a:srgbClr val="000000"/>
                </a:solidFill>
                <a:latin typeface="Times New Roman" panose="02020603050405020304" pitchFamily="18" charset="0"/>
                <a:cs typeface="Times New Roman" panose="02020603050405020304" pitchFamily="18" charset="0"/>
              </a:rPr>
            </a:br>
            <a:r>
              <a:rPr lang="ru-RU" sz="2000" b="1" dirty="0">
                <a:solidFill>
                  <a:srgbClr val="000000"/>
                </a:solidFill>
                <a:latin typeface="Times New Roman" panose="02020603050405020304" pitchFamily="18" charset="0"/>
                <a:cs typeface="Times New Roman" panose="02020603050405020304" pitchFamily="18" charset="0"/>
              </a:rPr>
              <a:t>Большая голова</a:t>
            </a:r>
            <a:r>
              <a:rPr lang="ru-RU" sz="2000" dirty="0">
                <a:solidFill>
                  <a:srgbClr val="000000"/>
                </a:solidFill>
                <a:latin typeface="Times New Roman" panose="02020603050405020304" pitchFamily="18" charset="0"/>
                <a:cs typeface="Times New Roman" panose="02020603050405020304" pitchFamily="18" charset="0"/>
              </a:rPr>
              <a:t>.</a:t>
            </a:r>
            <a:br>
              <a:rPr lang="ru-RU" sz="2000" dirty="0">
                <a:solidFill>
                  <a:srgbClr val="000000"/>
                </a:solidFill>
                <a:latin typeface="Times New Roman" panose="02020603050405020304" pitchFamily="18" charset="0"/>
                <a:cs typeface="Times New Roman" panose="02020603050405020304" pitchFamily="18" charset="0"/>
              </a:rPr>
            </a:br>
            <a:r>
              <a:rPr lang="ru-RU" sz="2000" b="1" dirty="0">
                <a:solidFill>
                  <a:srgbClr val="000000"/>
                </a:solidFill>
                <a:latin typeface="Times New Roman" panose="02020603050405020304" pitchFamily="18" charset="0"/>
                <a:cs typeface="Times New Roman" panose="02020603050405020304" pitchFamily="18" charset="0"/>
              </a:rPr>
              <a:t>На суку сидела </a:t>
            </a:r>
            <a:r>
              <a:rPr lang="ru-RU" sz="2000" dirty="0">
                <a:solidFill>
                  <a:srgbClr val="000000"/>
                </a:solidFill>
                <a:latin typeface="Times New Roman" panose="02020603050405020304" pitchFamily="18" charset="0"/>
                <a:cs typeface="Times New Roman" panose="02020603050405020304" pitchFamily="18" charset="0"/>
              </a:rPr>
              <a:t>(не убирая рук с головы, покрутить ею из стороны в сторону),</a:t>
            </a:r>
            <a:br>
              <a:rPr lang="ru-RU" sz="2000" dirty="0">
                <a:solidFill>
                  <a:srgbClr val="000000"/>
                </a:solidFill>
                <a:latin typeface="Times New Roman" panose="02020603050405020304" pitchFamily="18" charset="0"/>
                <a:cs typeface="Times New Roman" panose="02020603050405020304" pitchFamily="18" charset="0"/>
              </a:rPr>
            </a:br>
            <a:r>
              <a:rPr lang="ru-RU" sz="2000" b="1" dirty="0">
                <a:solidFill>
                  <a:srgbClr val="000000"/>
                </a:solidFill>
                <a:latin typeface="Times New Roman" panose="02020603050405020304" pitchFamily="18" charset="0"/>
                <a:cs typeface="Times New Roman" panose="02020603050405020304" pitchFamily="18" charset="0"/>
              </a:rPr>
              <a:t>Головой вертела</a:t>
            </a:r>
            <a:r>
              <a:rPr lang="ru-RU" sz="2000" dirty="0">
                <a:solidFill>
                  <a:srgbClr val="000000"/>
                </a:solidFill>
                <a:latin typeface="Times New Roman" panose="02020603050405020304" pitchFamily="18" charset="0"/>
                <a:cs typeface="Times New Roman" panose="02020603050405020304" pitchFamily="18" charset="0"/>
              </a:rPr>
              <a:t>.</a:t>
            </a:r>
            <a:br>
              <a:rPr lang="ru-RU" sz="2000" dirty="0">
                <a:solidFill>
                  <a:srgbClr val="000000"/>
                </a:solidFill>
                <a:latin typeface="Times New Roman" panose="02020603050405020304" pitchFamily="18" charset="0"/>
                <a:cs typeface="Times New Roman" panose="02020603050405020304" pitchFamily="18" charset="0"/>
              </a:rPr>
            </a:br>
            <a:r>
              <a:rPr lang="ru-RU" sz="2000" b="1" dirty="0">
                <a:solidFill>
                  <a:srgbClr val="000000"/>
                </a:solidFill>
                <a:latin typeface="Times New Roman" panose="02020603050405020304" pitchFamily="18" charset="0"/>
                <a:cs typeface="Times New Roman" panose="02020603050405020304" pitchFamily="18" charset="0"/>
              </a:rPr>
              <a:t>Во траву </a:t>
            </a:r>
            <a:r>
              <a:rPr lang="ru-RU" sz="2000" b="1" dirty="0" err="1">
                <a:solidFill>
                  <a:srgbClr val="000000"/>
                </a:solidFill>
                <a:latin typeface="Times New Roman" panose="02020603050405020304" pitchFamily="18" charset="0"/>
                <a:cs typeface="Times New Roman" panose="02020603050405020304" pitchFamily="18" charset="0"/>
              </a:rPr>
              <a:t>свалилася</a:t>
            </a:r>
            <a:r>
              <a:rPr lang="ru-RU" sz="2000" b="1" dirty="0">
                <a:solidFill>
                  <a:srgbClr val="000000"/>
                </a:solidFill>
                <a:latin typeface="Times New Roman" panose="02020603050405020304" pitchFamily="18" charset="0"/>
                <a:cs typeface="Times New Roman" panose="02020603050405020304" pitchFamily="18" charset="0"/>
              </a:rPr>
              <a:t> </a:t>
            </a:r>
            <a:r>
              <a:rPr lang="ru-RU" sz="2000" dirty="0">
                <a:solidFill>
                  <a:srgbClr val="000000"/>
                </a:solidFill>
                <a:latin typeface="Times New Roman" panose="02020603050405020304" pitchFamily="18" charset="0"/>
                <a:cs typeface="Times New Roman" panose="02020603050405020304" pitchFamily="18" charset="0"/>
              </a:rPr>
              <a:t>(уронить руки на колени),</a:t>
            </a:r>
            <a:br>
              <a:rPr lang="ru-RU" sz="2000" dirty="0">
                <a:solidFill>
                  <a:srgbClr val="000000"/>
                </a:solidFill>
                <a:latin typeface="Times New Roman" panose="02020603050405020304" pitchFamily="18" charset="0"/>
                <a:cs typeface="Times New Roman" panose="02020603050405020304" pitchFamily="18" charset="0"/>
              </a:rPr>
            </a:br>
            <a:r>
              <a:rPr lang="ru-RU" sz="2000" b="1" dirty="0">
                <a:solidFill>
                  <a:srgbClr val="000000"/>
                </a:solidFill>
                <a:latin typeface="Times New Roman" panose="02020603050405020304" pitchFamily="18" charset="0"/>
                <a:cs typeface="Times New Roman" panose="02020603050405020304" pitchFamily="18" charset="0"/>
              </a:rPr>
              <a:t>В яму </a:t>
            </a:r>
            <a:r>
              <a:rPr lang="ru-RU" sz="2000" b="1" dirty="0" err="1">
                <a:solidFill>
                  <a:srgbClr val="000000"/>
                </a:solidFill>
                <a:latin typeface="Times New Roman" panose="02020603050405020304" pitchFamily="18" charset="0"/>
                <a:cs typeface="Times New Roman" panose="02020603050405020304" pitchFamily="18" charset="0"/>
              </a:rPr>
              <a:t>провалилася</a:t>
            </a:r>
            <a:r>
              <a:rPr lang="ru-RU" sz="2000" dirty="0">
                <a:solidFill>
                  <a:srgbClr val="000000"/>
                </a:solidFill>
                <a:latin typeface="Times New Roman" panose="02020603050405020304" pitchFamily="18" charset="0"/>
                <a:cs typeface="Times New Roman" panose="02020603050405020304" pitchFamily="18" charset="0"/>
              </a:rPr>
              <a:t>. (Убрать руки с колен и уронить их вниз вдоль туловища.)</a:t>
            </a:r>
          </a:p>
          <a:p>
            <a:r>
              <a:rPr lang="ru-RU" sz="2000" dirty="0">
                <a:latin typeface="Times New Roman" panose="02020603050405020304" pitchFamily="18" charset="0"/>
                <a:cs typeface="Times New Roman" panose="02020603050405020304" pitchFamily="18" charset="0"/>
              </a:rPr>
              <a:t/>
            </a:r>
            <a:br>
              <a:rPr lang="ru-RU" sz="2000" dirty="0">
                <a:latin typeface="Times New Roman" panose="02020603050405020304" pitchFamily="18" charset="0"/>
                <a:cs typeface="Times New Roman" panose="02020603050405020304" pitchFamily="18" charset="0"/>
              </a:rPr>
            </a:br>
            <a:endParaRPr lang="ru-RU" sz="20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738601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9" name="Picture 5" descr="C:\Users\катя  федорова\Pictures\0_13c4c3_36f45943_XL.png"/>
          <p:cNvPicPr>
            <a:picLocks noChangeAspect="1" noChangeArrowheads="1"/>
          </p:cNvPicPr>
          <p:nvPr/>
        </p:nvPicPr>
        <p:blipFill>
          <a:blip r:embed="rId2"/>
          <a:srcRect/>
          <a:stretch>
            <a:fillRect/>
          </a:stretch>
        </p:blipFill>
        <p:spPr bwMode="auto">
          <a:xfrm>
            <a:off x="-2916832" y="-315416"/>
            <a:ext cx="13716096" cy="8929750"/>
          </a:xfrm>
          <a:prstGeom prst="rect">
            <a:avLst/>
          </a:prstGeom>
          <a:noFill/>
        </p:spPr>
      </p:pic>
      <p:sp>
        <p:nvSpPr>
          <p:cNvPr id="3" name="Прямоугольник 2"/>
          <p:cNvSpPr/>
          <p:nvPr/>
        </p:nvSpPr>
        <p:spPr>
          <a:xfrm>
            <a:off x="-1260648" y="4958544"/>
            <a:ext cx="4464496" cy="400110"/>
          </a:xfrm>
          <a:prstGeom prst="rect">
            <a:avLst/>
          </a:prstGeom>
        </p:spPr>
        <p:txBody>
          <a:bodyPr wrap="square">
            <a:spAutoFit/>
          </a:bodyPr>
          <a:lstStyle/>
          <a:p>
            <a:pPr algn="just"/>
            <a:endParaRPr lang="ru-RU" sz="2000" b="1" dirty="0">
              <a:solidFill>
                <a:srgbClr val="002060"/>
              </a:solidFill>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5292080" y="1484784"/>
            <a:ext cx="5234814" cy="1015663"/>
          </a:xfrm>
          <a:prstGeom prst="rect">
            <a:avLst/>
          </a:prstGeom>
        </p:spPr>
        <p:txBody>
          <a:bodyPr wrap="square">
            <a:spAutoFit/>
          </a:bodyPr>
          <a:lstStyle/>
          <a:p>
            <a:r>
              <a:rPr lang="ru-RU" sz="2000" b="1" dirty="0">
                <a:solidFill>
                  <a:srgbClr val="002060"/>
                </a:solidFill>
                <a:latin typeface="Times New Roman" panose="02020603050405020304" pitchFamily="18" charset="0"/>
                <a:cs typeface="Times New Roman" panose="02020603050405020304" pitchFamily="18" charset="0"/>
              </a:rPr>
              <a:t/>
            </a:r>
            <a:br>
              <a:rPr lang="ru-RU" sz="2000" b="1" dirty="0">
                <a:solidFill>
                  <a:srgbClr val="002060"/>
                </a:solidFill>
                <a:latin typeface="Times New Roman" panose="02020603050405020304" pitchFamily="18" charset="0"/>
                <a:cs typeface="Times New Roman" panose="02020603050405020304" pitchFamily="18" charset="0"/>
              </a:rPr>
            </a:br>
            <a:r>
              <a:rPr lang="ru-RU" sz="2000" b="1" dirty="0">
                <a:solidFill>
                  <a:srgbClr val="002060"/>
                </a:solidFill>
                <a:latin typeface="Times New Roman" panose="02020603050405020304" pitchFamily="18" charset="0"/>
                <a:cs typeface="Times New Roman" panose="02020603050405020304" pitchFamily="18" charset="0"/>
              </a:rPr>
              <a:t/>
            </a:r>
            <a:br>
              <a:rPr lang="ru-RU" sz="2000" b="1" dirty="0">
                <a:solidFill>
                  <a:srgbClr val="002060"/>
                </a:solidFill>
                <a:latin typeface="Times New Roman" panose="02020603050405020304" pitchFamily="18" charset="0"/>
                <a:cs typeface="Times New Roman" panose="02020603050405020304" pitchFamily="18" charset="0"/>
              </a:rPr>
            </a:br>
            <a:endParaRPr lang="ru-RU" sz="2000" b="1" dirty="0">
              <a:solidFill>
                <a:srgbClr val="002060"/>
              </a:solidFill>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1476672" y="1484784"/>
            <a:ext cx="10845306" cy="769441"/>
          </a:xfrm>
          <a:prstGeom prst="rect">
            <a:avLst/>
          </a:prstGeom>
        </p:spPr>
        <p:txBody>
          <a:bodyPr wrap="square">
            <a:spAutoFit/>
          </a:bodyPr>
          <a:lstStyle/>
          <a:p>
            <a:pPr algn="ctr"/>
            <a:endParaRPr lang="ru-RU" sz="2000" b="1" dirty="0" smtClean="0">
              <a:solidFill>
                <a:srgbClr val="000000"/>
              </a:solidFill>
              <a:latin typeface="Times New Roman" panose="02020603050405020304" pitchFamily="18" charset="0"/>
              <a:cs typeface="Times New Roman" panose="02020603050405020304" pitchFamily="18" charset="0"/>
            </a:endParaRPr>
          </a:p>
          <a:p>
            <a:pPr algn="ctr"/>
            <a:r>
              <a:rPr lang="ru-RU" sz="2400" b="1" dirty="0" smtClean="0">
                <a:solidFill>
                  <a:srgbClr val="000000"/>
                </a:solidFill>
                <a:latin typeface="Times New Roman" panose="02020603050405020304" pitchFamily="18" charset="0"/>
                <a:cs typeface="Times New Roman" panose="02020603050405020304" pitchFamily="18" charset="0"/>
              </a:rPr>
              <a:t>Ворона</a:t>
            </a:r>
            <a:endParaRPr lang="ru-RU" sz="2400" dirty="0">
              <a:solidFill>
                <a:srgbClr val="000000"/>
              </a:solidFill>
              <a:latin typeface="Times New Roman" panose="02020603050405020304" pitchFamily="18" charset="0"/>
              <a:cs typeface="Times New Roman" panose="02020603050405020304" pitchFamily="18" charset="0"/>
            </a:endParaRPr>
          </a:p>
        </p:txBody>
      </p:sp>
      <p:pic>
        <p:nvPicPr>
          <p:cNvPr id="2050" name="Picture 2" descr="https://pickimage.ru/wp-content/uploads/images/detskie/bird/ptica1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07943"/>
            <a:ext cx="7956376" cy="60214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24759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9" name="Picture 5" descr="C:\Users\катя  федорова\Pictures\0_13c4c3_36f45943_XL.png"/>
          <p:cNvPicPr>
            <a:picLocks noChangeAspect="1" noChangeArrowheads="1"/>
          </p:cNvPicPr>
          <p:nvPr/>
        </p:nvPicPr>
        <p:blipFill>
          <a:blip r:embed="rId2"/>
          <a:srcRect/>
          <a:stretch>
            <a:fillRect/>
          </a:stretch>
        </p:blipFill>
        <p:spPr bwMode="auto">
          <a:xfrm>
            <a:off x="-2916832" y="-315416"/>
            <a:ext cx="13716096" cy="8929750"/>
          </a:xfrm>
          <a:prstGeom prst="rect">
            <a:avLst/>
          </a:prstGeom>
          <a:noFill/>
        </p:spPr>
      </p:pic>
      <p:sp>
        <p:nvSpPr>
          <p:cNvPr id="3" name="Прямоугольник 2"/>
          <p:cNvSpPr/>
          <p:nvPr/>
        </p:nvSpPr>
        <p:spPr>
          <a:xfrm>
            <a:off x="-1260648" y="4958544"/>
            <a:ext cx="4464496" cy="400110"/>
          </a:xfrm>
          <a:prstGeom prst="rect">
            <a:avLst/>
          </a:prstGeom>
        </p:spPr>
        <p:txBody>
          <a:bodyPr wrap="square">
            <a:spAutoFit/>
          </a:bodyPr>
          <a:lstStyle/>
          <a:p>
            <a:pPr algn="just"/>
            <a:endParaRPr lang="ru-RU" sz="2000" b="1" dirty="0">
              <a:solidFill>
                <a:srgbClr val="002060"/>
              </a:solidFill>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5292080" y="1484784"/>
            <a:ext cx="5234814" cy="1015663"/>
          </a:xfrm>
          <a:prstGeom prst="rect">
            <a:avLst/>
          </a:prstGeom>
        </p:spPr>
        <p:txBody>
          <a:bodyPr wrap="square">
            <a:spAutoFit/>
          </a:bodyPr>
          <a:lstStyle/>
          <a:p>
            <a:r>
              <a:rPr lang="ru-RU" sz="2000" b="1" dirty="0">
                <a:solidFill>
                  <a:srgbClr val="002060"/>
                </a:solidFill>
                <a:latin typeface="Times New Roman" panose="02020603050405020304" pitchFamily="18" charset="0"/>
                <a:cs typeface="Times New Roman" panose="02020603050405020304" pitchFamily="18" charset="0"/>
              </a:rPr>
              <a:t/>
            </a:r>
            <a:br>
              <a:rPr lang="ru-RU" sz="2000" b="1" dirty="0">
                <a:solidFill>
                  <a:srgbClr val="002060"/>
                </a:solidFill>
                <a:latin typeface="Times New Roman" panose="02020603050405020304" pitchFamily="18" charset="0"/>
                <a:cs typeface="Times New Roman" panose="02020603050405020304" pitchFamily="18" charset="0"/>
              </a:rPr>
            </a:br>
            <a:r>
              <a:rPr lang="ru-RU" sz="2000" b="1" dirty="0">
                <a:solidFill>
                  <a:srgbClr val="002060"/>
                </a:solidFill>
                <a:latin typeface="Times New Roman" panose="02020603050405020304" pitchFamily="18" charset="0"/>
                <a:cs typeface="Times New Roman" panose="02020603050405020304" pitchFamily="18" charset="0"/>
              </a:rPr>
              <a:t/>
            </a:r>
            <a:br>
              <a:rPr lang="ru-RU" sz="2000" b="1" dirty="0">
                <a:solidFill>
                  <a:srgbClr val="002060"/>
                </a:solidFill>
                <a:latin typeface="Times New Roman" panose="02020603050405020304" pitchFamily="18" charset="0"/>
                <a:cs typeface="Times New Roman" panose="02020603050405020304" pitchFamily="18" charset="0"/>
              </a:rPr>
            </a:br>
            <a:endParaRPr lang="ru-RU" sz="2000" b="1" dirty="0">
              <a:solidFill>
                <a:srgbClr val="002060"/>
              </a:solidFill>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1227838" y="5306562"/>
            <a:ext cx="10845306" cy="769441"/>
          </a:xfrm>
          <a:prstGeom prst="rect">
            <a:avLst/>
          </a:prstGeom>
        </p:spPr>
        <p:txBody>
          <a:bodyPr wrap="square">
            <a:spAutoFit/>
          </a:bodyPr>
          <a:lstStyle/>
          <a:p>
            <a:pPr algn="ctr"/>
            <a:endParaRPr lang="ru-RU" sz="2000" b="1" dirty="0" smtClean="0">
              <a:solidFill>
                <a:srgbClr val="000000"/>
              </a:solidFill>
              <a:latin typeface="Times New Roman" panose="02020603050405020304" pitchFamily="18" charset="0"/>
              <a:cs typeface="Times New Roman" panose="02020603050405020304" pitchFamily="18" charset="0"/>
            </a:endParaRPr>
          </a:p>
          <a:p>
            <a:pPr algn="ctr"/>
            <a:r>
              <a:rPr lang="ru-RU" sz="2400" b="1" dirty="0" smtClean="0">
                <a:solidFill>
                  <a:srgbClr val="000000"/>
                </a:solidFill>
                <a:latin typeface="Times New Roman" panose="02020603050405020304" pitchFamily="18" charset="0"/>
                <a:cs typeface="Times New Roman" panose="02020603050405020304" pitchFamily="18" charset="0"/>
              </a:rPr>
              <a:t>Ворона</a:t>
            </a:r>
            <a:endParaRPr lang="ru-RU" sz="2400" dirty="0">
              <a:solidFill>
                <a:srgbClr val="000000"/>
              </a:solidFill>
              <a:latin typeface="Times New Roman" panose="02020603050405020304" pitchFamily="18" charset="0"/>
              <a:cs typeface="Times New Roman" panose="02020603050405020304" pitchFamily="18" charset="0"/>
            </a:endParaRPr>
          </a:p>
        </p:txBody>
      </p:sp>
      <p:pic>
        <p:nvPicPr>
          <p:cNvPr id="9218" name="Picture 2" descr="https://pickimage.ru/wp-content/uploads/images/detskie/bird/ptica2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942" y="1988840"/>
            <a:ext cx="7483433" cy="46337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96829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9" name="Picture 5" descr="C:\Users\катя  федорова\Pictures\0_13c4c3_36f45943_XL.png"/>
          <p:cNvPicPr>
            <a:picLocks noChangeAspect="1" noChangeArrowheads="1"/>
          </p:cNvPicPr>
          <p:nvPr/>
        </p:nvPicPr>
        <p:blipFill>
          <a:blip r:embed="rId2"/>
          <a:srcRect/>
          <a:stretch>
            <a:fillRect/>
          </a:stretch>
        </p:blipFill>
        <p:spPr bwMode="auto">
          <a:xfrm>
            <a:off x="-3060848" y="-1251520"/>
            <a:ext cx="13716096" cy="8929750"/>
          </a:xfrm>
          <a:prstGeom prst="rect">
            <a:avLst/>
          </a:prstGeom>
          <a:noFill/>
        </p:spPr>
      </p:pic>
      <p:sp>
        <p:nvSpPr>
          <p:cNvPr id="3" name="Прямоугольник 2"/>
          <p:cNvSpPr/>
          <p:nvPr/>
        </p:nvSpPr>
        <p:spPr>
          <a:xfrm>
            <a:off x="-1260648" y="4958544"/>
            <a:ext cx="4464496" cy="400110"/>
          </a:xfrm>
          <a:prstGeom prst="rect">
            <a:avLst/>
          </a:prstGeom>
        </p:spPr>
        <p:txBody>
          <a:bodyPr wrap="square">
            <a:spAutoFit/>
          </a:bodyPr>
          <a:lstStyle/>
          <a:p>
            <a:pPr algn="just"/>
            <a:endParaRPr lang="ru-RU" sz="2000" b="1" dirty="0">
              <a:solidFill>
                <a:srgbClr val="002060"/>
              </a:solidFill>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5292080" y="1484784"/>
            <a:ext cx="5234814" cy="1015663"/>
          </a:xfrm>
          <a:prstGeom prst="rect">
            <a:avLst/>
          </a:prstGeom>
        </p:spPr>
        <p:txBody>
          <a:bodyPr wrap="square">
            <a:spAutoFit/>
          </a:bodyPr>
          <a:lstStyle/>
          <a:p>
            <a:r>
              <a:rPr lang="ru-RU" sz="2000" b="1" dirty="0">
                <a:solidFill>
                  <a:srgbClr val="002060"/>
                </a:solidFill>
                <a:latin typeface="Times New Roman" panose="02020603050405020304" pitchFamily="18" charset="0"/>
                <a:cs typeface="Times New Roman" panose="02020603050405020304" pitchFamily="18" charset="0"/>
              </a:rPr>
              <a:t/>
            </a:r>
            <a:br>
              <a:rPr lang="ru-RU" sz="2000" b="1" dirty="0">
                <a:solidFill>
                  <a:srgbClr val="002060"/>
                </a:solidFill>
                <a:latin typeface="Times New Roman" panose="02020603050405020304" pitchFamily="18" charset="0"/>
                <a:cs typeface="Times New Roman" panose="02020603050405020304" pitchFamily="18" charset="0"/>
              </a:rPr>
            </a:br>
            <a:r>
              <a:rPr lang="ru-RU" sz="2000" b="1" dirty="0">
                <a:solidFill>
                  <a:srgbClr val="002060"/>
                </a:solidFill>
                <a:latin typeface="Times New Roman" panose="02020603050405020304" pitchFamily="18" charset="0"/>
                <a:cs typeface="Times New Roman" panose="02020603050405020304" pitchFamily="18" charset="0"/>
              </a:rPr>
              <a:t/>
            </a:r>
            <a:br>
              <a:rPr lang="ru-RU" sz="2000" b="1" dirty="0">
                <a:solidFill>
                  <a:srgbClr val="002060"/>
                </a:solidFill>
                <a:latin typeface="Times New Roman" panose="02020603050405020304" pitchFamily="18" charset="0"/>
                <a:cs typeface="Times New Roman" panose="02020603050405020304" pitchFamily="18" charset="0"/>
              </a:rPr>
            </a:br>
            <a:endParaRPr lang="ru-RU" sz="2000" b="1" dirty="0">
              <a:solidFill>
                <a:srgbClr val="002060"/>
              </a:solidFill>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107504" y="0"/>
            <a:ext cx="4032448" cy="6247864"/>
          </a:xfrm>
          <a:prstGeom prst="rect">
            <a:avLst/>
          </a:prstGeom>
        </p:spPr>
        <p:txBody>
          <a:bodyPr wrap="square">
            <a:spAutoFit/>
          </a:bodyPr>
          <a:lstStyle/>
          <a:p>
            <a:r>
              <a:rPr lang="ru-RU" sz="3600" b="1" dirty="0" smtClean="0">
                <a:solidFill>
                  <a:srgbClr val="002060"/>
                </a:solidFill>
                <a:latin typeface="Times New Roman" panose="02020603050405020304" pitchFamily="18" charset="0"/>
                <a:cs typeface="Times New Roman" panose="02020603050405020304" pitchFamily="18" charset="0"/>
              </a:rPr>
              <a:t>Рисуем птичку поэтапно</a:t>
            </a:r>
          </a:p>
          <a:p>
            <a:pPr fontAlgn="base"/>
            <a:r>
              <a:rPr lang="ru-RU" sz="2400" b="1" dirty="0"/>
              <a:t>Что Вам пригодится:</a:t>
            </a:r>
            <a:endParaRPr lang="ru-RU" sz="2400" dirty="0"/>
          </a:p>
          <a:p>
            <a:pPr fontAlgn="base"/>
            <a:r>
              <a:rPr lang="ru-RU" sz="2400" dirty="0"/>
              <a:t>лист бумаги;</a:t>
            </a:r>
          </a:p>
          <a:p>
            <a:pPr fontAlgn="base"/>
            <a:r>
              <a:rPr lang="ru-RU" sz="2400" dirty="0"/>
              <a:t>простой карандаш;</a:t>
            </a:r>
          </a:p>
          <a:p>
            <a:pPr fontAlgn="base"/>
            <a:r>
              <a:rPr lang="ru-RU" sz="2400" dirty="0"/>
              <a:t>ластик;</a:t>
            </a:r>
          </a:p>
          <a:p>
            <a:pPr fontAlgn="base"/>
            <a:r>
              <a:rPr lang="ru-RU" sz="2400" dirty="0"/>
              <a:t>цветные </a:t>
            </a:r>
            <a:r>
              <a:rPr lang="ru-RU" sz="2400" dirty="0" smtClean="0"/>
              <a:t>карандаши.</a:t>
            </a:r>
          </a:p>
          <a:p>
            <a:pPr fontAlgn="base"/>
            <a:endParaRPr lang="ru-RU" sz="2400" dirty="0" smtClean="0"/>
          </a:p>
          <a:p>
            <a:pPr fontAlgn="base"/>
            <a:r>
              <a:rPr lang="ru-RU" sz="2000" dirty="0" smtClean="0">
                <a:solidFill>
                  <a:srgbClr val="000000"/>
                </a:solidFill>
                <a:latin typeface="Times New Roman" panose="02020603050405020304" pitchFamily="18" charset="0"/>
                <a:cs typeface="Times New Roman" panose="02020603050405020304" pitchFamily="18" charset="0"/>
              </a:rPr>
              <a:t>1. Рисуя </a:t>
            </a:r>
            <a:r>
              <a:rPr lang="ru-RU" sz="2000" dirty="0">
                <a:solidFill>
                  <a:srgbClr val="000000"/>
                </a:solidFill>
                <a:latin typeface="Times New Roman" panose="02020603050405020304" pitchFamily="18" charset="0"/>
                <a:cs typeface="Times New Roman" panose="02020603050405020304" pitchFamily="18" charset="0"/>
              </a:rPr>
              <a:t>птицу поэтапно для детей, начнем с простых шагов: возьмите лист бумаги и простой карандаш. Нарисуйте круг. В будущем из него получится голова </a:t>
            </a:r>
            <a:r>
              <a:rPr lang="ru-RU" sz="2000" dirty="0" smtClean="0">
                <a:solidFill>
                  <a:srgbClr val="000000"/>
                </a:solidFill>
                <a:latin typeface="Times New Roman" panose="02020603050405020304" pitchFamily="18" charset="0"/>
                <a:cs typeface="Times New Roman" panose="02020603050405020304" pitchFamily="18" charset="0"/>
              </a:rPr>
              <a:t>птички.</a:t>
            </a:r>
          </a:p>
          <a:p>
            <a:pPr fontAlgn="base"/>
            <a:endParaRPr lang="ru-RU" sz="2000" dirty="0" smtClean="0">
              <a:solidFill>
                <a:srgbClr val="000000"/>
              </a:solidFill>
              <a:latin typeface="Times New Roman" panose="02020603050405020304" pitchFamily="18" charset="0"/>
              <a:cs typeface="Times New Roman" panose="02020603050405020304" pitchFamily="18" charset="0"/>
            </a:endParaRPr>
          </a:p>
          <a:p>
            <a:pPr fontAlgn="base"/>
            <a:r>
              <a:rPr lang="ru-RU" sz="2000" dirty="0" smtClean="0">
                <a:solidFill>
                  <a:srgbClr val="000000"/>
                </a:solidFill>
                <a:latin typeface="Times New Roman" panose="02020603050405020304" pitchFamily="18" charset="0"/>
                <a:cs typeface="Times New Roman" panose="02020603050405020304" pitchFamily="18" charset="0"/>
              </a:rPr>
              <a:t>2. Дорисуйте </a:t>
            </a:r>
            <a:r>
              <a:rPr lang="ru-RU" sz="2000" dirty="0">
                <a:solidFill>
                  <a:srgbClr val="000000"/>
                </a:solidFill>
                <a:latin typeface="Times New Roman" panose="02020603050405020304" pitchFamily="18" charset="0"/>
                <a:cs typeface="Times New Roman" panose="02020603050405020304" pitchFamily="18" charset="0"/>
              </a:rPr>
              <a:t>еще один овал, который будет туловищем.</a:t>
            </a:r>
          </a:p>
          <a:p>
            <a:pPr fontAlgn="base"/>
            <a:endParaRPr lang="ru-RU" sz="2400" dirty="0"/>
          </a:p>
        </p:txBody>
      </p:sp>
      <p:pic>
        <p:nvPicPr>
          <p:cNvPr id="2" name="Рисунок 1"/>
          <p:cNvPicPr>
            <a:picLocks noChangeAspect="1"/>
          </p:cNvPicPr>
          <p:nvPr/>
        </p:nvPicPr>
        <p:blipFill>
          <a:blip r:embed="rId3"/>
          <a:stretch>
            <a:fillRect/>
          </a:stretch>
        </p:blipFill>
        <p:spPr>
          <a:xfrm>
            <a:off x="4355976" y="2500446"/>
            <a:ext cx="3024336" cy="2656745"/>
          </a:xfrm>
          <a:prstGeom prst="rect">
            <a:avLst/>
          </a:prstGeom>
        </p:spPr>
      </p:pic>
    </p:spTree>
    <p:extLst>
      <p:ext uri="{BB962C8B-B14F-4D97-AF65-F5344CB8AC3E}">
        <p14:creationId xmlns:p14="http://schemas.microsoft.com/office/powerpoint/2010/main" val="6583042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9" name="Picture 5" descr="C:\Users\катя  федорова\Pictures\0_13c4c3_36f45943_XL.png"/>
          <p:cNvPicPr>
            <a:picLocks noChangeAspect="1" noChangeArrowheads="1"/>
          </p:cNvPicPr>
          <p:nvPr/>
        </p:nvPicPr>
        <p:blipFill>
          <a:blip r:embed="rId2"/>
          <a:srcRect/>
          <a:stretch>
            <a:fillRect/>
          </a:stretch>
        </p:blipFill>
        <p:spPr bwMode="auto">
          <a:xfrm>
            <a:off x="-5221088" y="-675456"/>
            <a:ext cx="13716096" cy="8929750"/>
          </a:xfrm>
          <a:prstGeom prst="rect">
            <a:avLst/>
          </a:prstGeom>
          <a:noFill/>
        </p:spPr>
      </p:pic>
      <p:sp>
        <p:nvSpPr>
          <p:cNvPr id="3" name="Прямоугольник 2"/>
          <p:cNvSpPr/>
          <p:nvPr/>
        </p:nvSpPr>
        <p:spPr>
          <a:xfrm>
            <a:off x="-1260648" y="4958544"/>
            <a:ext cx="4464496" cy="400110"/>
          </a:xfrm>
          <a:prstGeom prst="rect">
            <a:avLst/>
          </a:prstGeom>
        </p:spPr>
        <p:txBody>
          <a:bodyPr wrap="square">
            <a:spAutoFit/>
          </a:bodyPr>
          <a:lstStyle/>
          <a:p>
            <a:pPr algn="just"/>
            <a:endParaRPr lang="ru-RU" sz="2000" b="1" dirty="0">
              <a:solidFill>
                <a:srgbClr val="002060"/>
              </a:solidFill>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5292080" y="1484784"/>
            <a:ext cx="5234814" cy="1015663"/>
          </a:xfrm>
          <a:prstGeom prst="rect">
            <a:avLst/>
          </a:prstGeom>
        </p:spPr>
        <p:txBody>
          <a:bodyPr wrap="square">
            <a:spAutoFit/>
          </a:bodyPr>
          <a:lstStyle/>
          <a:p>
            <a:r>
              <a:rPr lang="ru-RU" sz="2000" b="1" dirty="0">
                <a:solidFill>
                  <a:srgbClr val="002060"/>
                </a:solidFill>
                <a:latin typeface="Times New Roman" panose="02020603050405020304" pitchFamily="18" charset="0"/>
                <a:cs typeface="Times New Roman" panose="02020603050405020304" pitchFamily="18" charset="0"/>
              </a:rPr>
              <a:t/>
            </a:r>
            <a:br>
              <a:rPr lang="ru-RU" sz="2000" b="1" dirty="0">
                <a:solidFill>
                  <a:srgbClr val="002060"/>
                </a:solidFill>
                <a:latin typeface="Times New Roman" panose="02020603050405020304" pitchFamily="18" charset="0"/>
                <a:cs typeface="Times New Roman" panose="02020603050405020304" pitchFamily="18" charset="0"/>
              </a:rPr>
            </a:br>
            <a:r>
              <a:rPr lang="ru-RU" sz="2000" b="1" dirty="0">
                <a:solidFill>
                  <a:srgbClr val="002060"/>
                </a:solidFill>
                <a:latin typeface="Times New Roman" panose="02020603050405020304" pitchFamily="18" charset="0"/>
                <a:cs typeface="Times New Roman" panose="02020603050405020304" pitchFamily="18" charset="0"/>
              </a:rPr>
              <a:t/>
            </a:r>
            <a:br>
              <a:rPr lang="ru-RU" sz="2000" b="1" dirty="0">
                <a:solidFill>
                  <a:srgbClr val="002060"/>
                </a:solidFill>
                <a:latin typeface="Times New Roman" panose="02020603050405020304" pitchFamily="18" charset="0"/>
                <a:cs typeface="Times New Roman" panose="02020603050405020304" pitchFamily="18" charset="0"/>
              </a:rPr>
            </a:br>
            <a:endParaRPr lang="ru-RU" sz="2000" b="1" dirty="0">
              <a:solidFill>
                <a:srgbClr val="002060"/>
              </a:solidFill>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611560" y="1952308"/>
            <a:ext cx="3672408" cy="3231654"/>
          </a:xfrm>
          <a:prstGeom prst="rect">
            <a:avLst/>
          </a:prstGeom>
        </p:spPr>
        <p:txBody>
          <a:bodyPr wrap="square">
            <a:spAutoFit/>
          </a:bodyPr>
          <a:lstStyle/>
          <a:p>
            <a:pPr fontAlgn="base"/>
            <a:r>
              <a:rPr lang="ru-RU" sz="2000" b="1" dirty="0" smtClean="0">
                <a:solidFill>
                  <a:srgbClr val="000000"/>
                </a:solidFill>
                <a:latin typeface="Times New Roman" panose="02020603050405020304" pitchFamily="18" charset="0"/>
                <a:cs typeface="Times New Roman" panose="02020603050405020304" pitchFamily="18" charset="0"/>
              </a:rPr>
              <a:t>3. Соедините </a:t>
            </a:r>
            <a:r>
              <a:rPr lang="ru-RU" sz="2000" b="1" dirty="0">
                <a:solidFill>
                  <a:srgbClr val="000000"/>
                </a:solidFill>
                <a:latin typeface="Times New Roman" panose="02020603050405020304" pitchFamily="18" charset="0"/>
                <a:cs typeface="Times New Roman" panose="02020603050405020304" pitchFamily="18" charset="0"/>
              </a:rPr>
              <a:t>два овала (голову и туловище) вот такими линиями, как на рисунке </a:t>
            </a:r>
            <a:r>
              <a:rPr lang="ru-RU" sz="2000" b="1" dirty="0" smtClean="0">
                <a:solidFill>
                  <a:srgbClr val="000000"/>
                </a:solidFill>
                <a:latin typeface="Times New Roman" panose="02020603050405020304" pitchFamily="18" charset="0"/>
                <a:cs typeface="Times New Roman" panose="02020603050405020304" pitchFamily="18" charset="0"/>
              </a:rPr>
              <a:t>3</a:t>
            </a:r>
          </a:p>
          <a:p>
            <a:pPr fontAlgn="base">
              <a:buFont typeface="+mj-lt"/>
              <a:buAutoNum type="arabicPeriod"/>
            </a:pPr>
            <a:endParaRPr lang="ru-RU" sz="2000" b="1" dirty="0">
              <a:solidFill>
                <a:srgbClr val="000000"/>
              </a:solidFill>
              <a:latin typeface="Times New Roman" panose="02020603050405020304" pitchFamily="18" charset="0"/>
              <a:cs typeface="Times New Roman" panose="02020603050405020304" pitchFamily="18" charset="0"/>
            </a:endParaRPr>
          </a:p>
          <a:p>
            <a:pPr fontAlgn="base">
              <a:buFont typeface="+mj-lt"/>
              <a:buAutoNum type="arabicPeriod"/>
            </a:pPr>
            <a:endParaRPr lang="ru-RU" sz="2000" b="1" dirty="0">
              <a:solidFill>
                <a:srgbClr val="000000"/>
              </a:solidFill>
              <a:latin typeface="Times New Roman" panose="02020603050405020304" pitchFamily="18" charset="0"/>
              <a:cs typeface="Times New Roman" panose="02020603050405020304" pitchFamily="18" charset="0"/>
            </a:endParaRPr>
          </a:p>
          <a:p>
            <a:pPr fontAlgn="base"/>
            <a:r>
              <a:rPr lang="ru-RU" sz="2000" b="1" dirty="0" smtClean="0">
                <a:solidFill>
                  <a:srgbClr val="000000"/>
                </a:solidFill>
                <a:latin typeface="Times New Roman" panose="02020603050405020304" pitchFamily="18" charset="0"/>
                <a:cs typeface="Times New Roman" panose="02020603050405020304" pitchFamily="18" charset="0"/>
              </a:rPr>
              <a:t>4. А </a:t>
            </a:r>
            <a:r>
              <a:rPr lang="ru-RU" sz="2000" b="1" dirty="0">
                <a:solidFill>
                  <a:srgbClr val="000000"/>
                </a:solidFill>
                <a:latin typeface="Times New Roman" panose="02020603050405020304" pitchFamily="18" charset="0"/>
                <a:cs typeface="Times New Roman" panose="02020603050405020304" pitchFamily="18" charset="0"/>
              </a:rPr>
              <a:t>на этом этапе рисуем легкий и незамысловатый хвостик внизу овала.</a:t>
            </a:r>
          </a:p>
          <a:p>
            <a:pPr fontAlgn="base"/>
            <a:endParaRPr lang="ru-RU" sz="2400" b="1"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3"/>
          <a:stretch>
            <a:fillRect/>
          </a:stretch>
        </p:blipFill>
        <p:spPr>
          <a:xfrm>
            <a:off x="1926976" y="4733635"/>
            <a:ext cx="3922451" cy="2420888"/>
          </a:xfrm>
          <a:prstGeom prst="rect">
            <a:avLst/>
          </a:prstGeom>
        </p:spPr>
      </p:pic>
    </p:spTree>
    <p:extLst>
      <p:ext uri="{BB962C8B-B14F-4D97-AF65-F5344CB8AC3E}">
        <p14:creationId xmlns:p14="http://schemas.microsoft.com/office/powerpoint/2010/main" val="41430142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9" name="Picture 5" descr="C:\Users\катя  федорова\Pictures\0_13c4c3_36f45943_XL.png"/>
          <p:cNvPicPr>
            <a:picLocks noChangeAspect="1" noChangeArrowheads="1"/>
          </p:cNvPicPr>
          <p:nvPr/>
        </p:nvPicPr>
        <p:blipFill>
          <a:blip r:embed="rId2"/>
          <a:srcRect/>
          <a:stretch>
            <a:fillRect/>
          </a:stretch>
        </p:blipFill>
        <p:spPr bwMode="auto">
          <a:xfrm>
            <a:off x="-3189202" y="-387424"/>
            <a:ext cx="13716096" cy="8929750"/>
          </a:xfrm>
          <a:prstGeom prst="rect">
            <a:avLst/>
          </a:prstGeom>
          <a:noFill/>
        </p:spPr>
      </p:pic>
      <p:sp>
        <p:nvSpPr>
          <p:cNvPr id="3" name="Прямоугольник 2"/>
          <p:cNvSpPr/>
          <p:nvPr/>
        </p:nvSpPr>
        <p:spPr>
          <a:xfrm>
            <a:off x="-1260648" y="4958544"/>
            <a:ext cx="4464496" cy="400110"/>
          </a:xfrm>
          <a:prstGeom prst="rect">
            <a:avLst/>
          </a:prstGeom>
        </p:spPr>
        <p:txBody>
          <a:bodyPr wrap="square">
            <a:spAutoFit/>
          </a:bodyPr>
          <a:lstStyle/>
          <a:p>
            <a:pPr algn="just"/>
            <a:endParaRPr lang="ru-RU" sz="2000" b="1" dirty="0">
              <a:solidFill>
                <a:srgbClr val="002060"/>
              </a:solidFill>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5292080" y="1484784"/>
            <a:ext cx="5234814" cy="1015663"/>
          </a:xfrm>
          <a:prstGeom prst="rect">
            <a:avLst/>
          </a:prstGeom>
        </p:spPr>
        <p:txBody>
          <a:bodyPr wrap="square">
            <a:spAutoFit/>
          </a:bodyPr>
          <a:lstStyle/>
          <a:p>
            <a:r>
              <a:rPr lang="ru-RU" sz="2000" b="1" dirty="0">
                <a:solidFill>
                  <a:srgbClr val="002060"/>
                </a:solidFill>
                <a:latin typeface="Times New Roman" panose="02020603050405020304" pitchFamily="18" charset="0"/>
                <a:cs typeface="Times New Roman" panose="02020603050405020304" pitchFamily="18" charset="0"/>
              </a:rPr>
              <a:t/>
            </a:r>
            <a:br>
              <a:rPr lang="ru-RU" sz="2000" b="1" dirty="0">
                <a:solidFill>
                  <a:srgbClr val="002060"/>
                </a:solidFill>
                <a:latin typeface="Times New Roman" panose="02020603050405020304" pitchFamily="18" charset="0"/>
                <a:cs typeface="Times New Roman" panose="02020603050405020304" pitchFamily="18" charset="0"/>
              </a:rPr>
            </a:br>
            <a:r>
              <a:rPr lang="ru-RU" sz="2000" b="1" dirty="0">
                <a:solidFill>
                  <a:srgbClr val="002060"/>
                </a:solidFill>
                <a:latin typeface="Times New Roman" panose="02020603050405020304" pitchFamily="18" charset="0"/>
                <a:cs typeface="Times New Roman" panose="02020603050405020304" pitchFamily="18" charset="0"/>
              </a:rPr>
              <a:t/>
            </a:r>
            <a:br>
              <a:rPr lang="ru-RU" sz="2000" b="1" dirty="0">
                <a:solidFill>
                  <a:srgbClr val="002060"/>
                </a:solidFill>
                <a:latin typeface="Times New Roman" panose="02020603050405020304" pitchFamily="18" charset="0"/>
                <a:cs typeface="Times New Roman" panose="02020603050405020304" pitchFamily="18" charset="0"/>
              </a:rPr>
            </a:br>
            <a:endParaRPr lang="ru-RU" sz="2000" b="1" dirty="0">
              <a:solidFill>
                <a:srgbClr val="002060"/>
              </a:solidFill>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107504" y="1916831"/>
            <a:ext cx="3672408" cy="5632311"/>
          </a:xfrm>
          <a:prstGeom prst="rect">
            <a:avLst/>
          </a:prstGeom>
        </p:spPr>
        <p:txBody>
          <a:bodyPr wrap="square">
            <a:spAutoFit/>
          </a:bodyPr>
          <a:lstStyle/>
          <a:p>
            <a:pPr fontAlgn="base"/>
            <a:r>
              <a:rPr lang="ru-RU" b="1" dirty="0" smtClean="0">
                <a:solidFill>
                  <a:srgbClr val="000000"/>
                </a:solidFill>
                <a:latin typeface="Times New Roman" panose="02020603050405020304" pitchFamily="18" charset="0"/>
                <a:cs typeface="Times New Roman" panose="02020603050405020304" pitchFamily="18" charset="0"/>
              </a:rPr>
              <a:t>5. Конечно </a:t>
            </a:r>
            <a:r>
              <a:rPr lang="ru-RU" b="1" dirty="0">
                <a:solidFill>
                  <a:srgbClr val="000000"/>
                </a:solidFill>
                <a:latin typeface="Times New Roman" panose="02020603050405020304" pitchFamily="18" charset="0"/>
                <a:cs typeface="Times New Roman" panose="02020603050405020304" pitchFamily="18" charset="0"/>
              </a:rPr>
              <a:t>же, не забываем нарисовать и крылышко нашей птичке</a:t>
            </a:r>
            <a:r>
              <a:rPr lang="ru-RU" b="1" dirty="0" smtClean="0">
                <a:solidFill>
                  <a:srgbClr val="000000"/>
                </a:solidFill>
                <a:latin typeface="Times New Roman" panose="02020603050405020304" pitchFamily="18" charset="0"/>
                <a:cs typeface="Times New Roman" panose="02020603050405020304" pitchFamily="18" charset="0"/>
              </a:rPr>
              <a:t>. </a:t>
            </a:r>
          </a:p>
          <a:p>
            <a:pPr fontAlgn="base"/>
            <a:endParaRPr lang="ru-RU" b="1" dirty="0">
              <a:solidFill>
                <a:srgbClr val="000000"/>
              </a:solidFill>
              <a:latin typeface="Times New Roman" panose="02020603050405020304" pitchFamily="18" charset="0"/>
              <a:cs typeface="Times New Roman" panose="02020603050405020304" pitchFamily="18" charset="0"/>
            </a:endParaRPr>
          </a:p>
          <a:p>
            <a:pPr fontAlgn="base"/>
            <a:r>
              <a:rPr lang="ru-RU" b="1" dirty="0" smtClean="0">
                <a:solidFill>
                  <a:srgbClr val="000000"/>
                </a:solidFill>
                <a:latin typeface="Times New Roman" panose="02020603050405020304" pitchFamily="18" charset="0"/>
                <a:cs typeface="Times New Roman" panose="02020603050405020304" pitchFamily="18" charset="0"/>
              </a:rPr>
              <a:t>6.Теперь </a:t>
            </a:r>
            <a:r>
              <a:rPr lang="ru-RU" b="1" dirty="0">
                <a:solidFill>
                  <a:srgbClr val="000000"/>
                </a:solidFill>
                <a:latin typeface="Times New Roman" panose="02020603050405020304" pitchFamily="18" charset="0"/>
                <a:cs typeface="Times New Roman" panose="02020603050405020304" pitchFamily="18" charset="0"/>
              </a:rPr>
              <a:t>настало время взяться за ластик и вытереть все вспомогательные детали. И, конечно, мы не можем нарисовать птицу карандашом поэтапно для детей, не показав им, как птички сидят на деревьях. После того, как Вы успешно вытерли все лишние детали, нарисуйте внизу веточку и лапки на ней. Следуйте примеру на рисунке под номером 6.</a:t>
            </a:r>
            <a:br>
              <a:rPr lang="ru-RU" b="1" dirty="0">
                <a:solidFill>
                  <a:srgbClr val="000000"/>
                </a:solidFill>
                <a:latin typeface="Times New Roman" panose="02020603050405020304" pitchFamily="18" charset="0"/>
                <a:cs typeface="Times New Roman" panose="02020603050405020304" pitchFamily="18" charset="0"/>
              </a:rPr>
            </a:br>
            <a:endParaRPr lang="ru-RU" b="1" dirty="0">
              <a:solidFill>
                <a:srgbClr val="000000"/>
              </a:solidFill>
              <a:latin typeface="Times New Roman" panose="02020603050405020304" pitchFamily="18" charset="0"/>
              <a:cs typeface="Times New Roman" panose="02020603050405020304" pitchFamily="18" charset="0"/>
            </a:endParaRPr>
          </a:p>
          <a:p>
            <a:r>
              <a:rPr lang="ru-RU" dirty="0"/>
              <a:t/>
            </a:r>
            <a:br>
              <a:rPr lang="ru-RU" dirty="0"/>
            </a:br>
            <a:endParaRPr lang="ru-RU" dirty="0"/>
          </a:p>
        </p:txBody>
      </p:sp>
      <p:pic>
        <p:nvPicPr>
          <p:cNvPr id="7" name="Рисунок 6"/>
          <p:cNvPicPr>
            <a:picLocks noChangeAspect="1"/>
          </p:cNvPicPr>
          <p:nvPr/>
        </p:nvPicPr>
        <p:blipFill>
          <a:blip r:embed="rId3"/>
          <a:stretch>
            <a:fillRect/>
          </a:stretch>
        </p:blipFill>
        <p:spPr>
          <a:xfrm>
            <a:off x="3779912" y="4106186"/>
            <a:ext cx="3673115" cy="2267001"/>
          </a:xfrm>
          <a:prstGeom prst="rect">
            <a:avLst/>
          </a:prstGeom>
        </p:spPr>
      </p:pic>
    </p:spTree>
    <p:extLst>
      <p:ext uri="{BB962C8B-B14F-4D97-AF65-F5344CB8AC3E}">
        <p14:creationId xmlns:p14="http://schemas.microsoft.com/office/powerpoint/2010/main" val="73506858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9" name="Picture 5" descr="C:\Users\катя  федорова\Pictures\0_13c4c3_36f45943_XL.png"/>
          <p:cNvPicPr>
            <a:picLocks noChangeAspect="1" noChangeArrowheads="1"/>
          </p:cNvPicPr>
          <p:nvPr/>
        </p:nvPicPr>
        <p:blipFill>
          <a:blip r:embed="rId2"/>
          <a:srcRect/>
          <a:stretch>
            <a:fillRect/>
          </a:stretch>
        </p:blipFill>
        <p:spPr bwMode="auto">
          <a:xfrm>
            <a:off x="-3492896" y="-747843"/>
            <a:ext cx="13716096" cy="8929750"/>
          </a:xfrm>
          <a:prstGeom prst="rect">
            <a:avLst/>
          </a:prstGeom>
          <a:noFill/>
        </p:spPr>
      </p:pic>
      <p:sp>
        <p:nvSpPr>
          <p:cNvPr id="3" name="Прямоугольник 2"/>
          <p:cNvSpPr/>
          <p:nvPr/>
        </p:nvSpPr>
        <p:spPr>
          <a:xfrm>
            <a:off x="-1260648" y="4958544"/>
            <a:ext cx="4464496" cy="400110"/>
          </a:xfrm>
          <a:prstGeom prst="rect">
            <a:avLst/>
          </a:prstGeom>
        </p:spPr>
        <p:txBody>
          <a:bodyPr wrap="square">
            <a:spAutoFit/>
          </a:bodyPr>
          <a:lstStyle/>
          <a:p>
            <a:pPr algn="just"/>
            <a:endParaRPr lang="ru-RU" sz="2000" b="1" dirty="0">
              <a:solidFill>
                <a:srgbClr val="002060"/>
              </a:solidFill>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5292080" y="1484784"/>
            <a:ext cx="5234814" cy="1015663"/>
          </a:xfrm>
          <a:prstGeom prst="rect">
            <a:avLst/>
          </a:prstGeom>
        </p:spPr>
        <p:txBody>
          <a:bodyPr wrap="square">
            <a:spAutoFit/>
          </a:bodyPr>
          <a:lstStyle/>
          <a:p>
            <a:r>
              <a:rPr lang="ru-RU" sz="2000" b="1" dirty="0">
                <a:solidFill>
                  <a:srgbClr val="002060"/>
                </a:solidFill>
                <a:latin typeface="Times New Roman" panose="02020603050405020304" pitchFamily="18" charset="0"/>
                <a:cs typeface="Times New Roman" panose="02020603050405020304" pitchFamily="18" charset="0"/>
              </a:rPr>
              <a:t/>
            </a:r>
            <a:br>
              <a:rPr lang="ru-RU" sz="2000" b="1" dirty="0">
                <a:solidFill>
                  <a:srgbClr val="002060"/>
                </a:solidFill>
                <a:latin typeface="Times New Roman" panose="02020603050405020304" pitchFamily="18" charset="0"/>
                <a:cs typeface="Times New Roman" panose="02020603050405020304" pitchFamily="18" charset="0"/>
              </a:rPr>
            </a:br>
            <a:r>
              <a:rPr lang="ru-RU" sz="2000" b="1" dirty="0">
                <a:solidFill>
                  <a:srgbClr val="002060"/>
                </a:solidFill>
                <a:latin typeface="Times New Roman" panose="02020603050405020304" pitchFamily="18" charset="0"/>
                <a:cs typeface="Times New Roman" panose="02020603050405020304" pitchFamily="18" charset="0"/>
              </a:rPr>
              <a:t/>
            </a:r>
            <a:br>
              <a:rPr lang="ru-RU" sz="2000" b="1" dirty="0">
                <a:solidFill>
                  <a:srgbClr val="002060"/>
                </a:solidFill>
                <a:latin typeface="Times New Roman" panose="02020603050405020304" pitchFamily="18" charset="0"/>
                <a:cs typeface="Times New Roman" panose="02020603050405020304" pitchFamily="18" charset="0"/>
              </a:rPr>
            </a:br>
            <a:endParaRPr lang="ru-RU" sz="2000" b="1" dirty="0">
              <a:solidFill>
                <a:srgbClr val="002060"/>
              </a:solidFill>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1404664" y="2666529"/>
            <a:ext cx="3960440" cy="646331"/>
          </a:xfrm>
          <a:prstGeom prst="rect">
            <a:avLst/>
          </a:prstGeom>
        </p:spPr>
        <p:txBody>
          <a:bodyPr wrap="square">
            <a:spAutoFit/>
          </a:bodyPr>
          <a:lstStyle/>
          <a:p>
            <a:r>
              <a:rPr lang="ru-RU" dirty="0"/>
              <a:t/>
            </a:r>
            <a:br>
              <a:rPr lang="ru-RU" dirty="0"/>
            </a:br>
            <a:endParaRPr lang="ru-RU" dirty="0"/>
          </a:p>
        </p:txBody>
      </p:sp>
      <p:sp>
        <p:nvSpPr>
          <p:cNvPr id="4" name="Прямоугольник 3"/>
          <p:cNvSpPr/>
          <p:nvPr/>
        </p:nvSpPr>
        <p:spPr>
          <a:xfrm>
            <a:off x="-1" y="476672"/>
            <a:ext cx="2738851" cy="7017306"/>
          </a:xfrm>
          <a:prstGeom prst="rect">
            <a:avLst/>
          </a:prstGeom>
        </p:spPr>
        <p:txBody>
          <a:bodyPr wrap="square">
            <a:spAutoFit/>
          </a:bodyPr>
          <a:lstStyle/>
          <a:p>
            <a:pPr fontAlgn="base"/>
            <a:r>
              <a:rPr lang="ru-RU" b="1" dirty="0" smtClean="0">
                <a:solidFill>
                  <a:srgbClr val="000000"/>
                </a:solidFill>
                <a:latin typeface="Times New Roman" panose="02020603050405020304" pitchFamily="18" charset="0"/>
                <a:cs typeface="Times New Roman" panose="02020603050405020304" pitchFamily="18" charset="0"/>
              </a:rPr>
              <a:t>7. После </a:t>
            </a:r>
            <a:r>
              <a:rPr lang="ru-RU" b="1" dirty="0">
                <a:solidFill>
                  <a:srgbClr val="000000"/>
                </a:solidFill>
                <a:latin typeface="Times New Roman" panose="02020603050405020304" pitchFamily="18" charset="0"/>
                <a:cs typeface="Times New Roman" panose="02020603050405020304" pitchFamily="18" charset="0"/>
              </a:rPr>
              <a:t>этого рисуем глазик – точечку и клюв</a:t>
            </a:r>
            <a:r>
              <a:rPr lang="ru-RU" b="1" dirty="0" smtClean="0">
                <a:solidFill>
                  <a:srgbClr val="000000"/>
                </a:solidFill>
                <a:latin typeface="Times New Roman" panose="02020603050405020304" pitchFamily="18" charset="0"/>
                <a:cs typeface="Times New Roman" panose="02020603050405020304" pitchFamily="18" charset="0"/>
              </a:rPr>
              <a:t>.</a:t>
            </a:r>
          </a:p>
          <a:p>
            <a:pPr fontAlgn="base"/>
            <a:endParaRPr lang="ru-RU" b="1" dirty="0">
              <a:solidFill>
                <a:srgbClr val="000000"/>
              </a:solidFill>
              <a:latin typeface="Times New Roman" panose="02020603050405020304" pitchFamily="18" charset="0"/>
              <a:cs typeface="Times New Roman" panose="02020603050405020304" pitchFamily="18" charset="0"/>
            </a:endParaRPr>
          </a:p>
          <a:p>
            <a:pPr fontAlgn="base"/>
            <a:r>
              <a:rPr lang="ru-RU" b="1" dirty="0" smtClean="0">
                <a:solidFill>
                  <a:srgbClr val="000000"/>
                </a:solidFill>
                <a:latin typeface="Times New Roman" panose="02020603050405020304" pitchFamily="18" charset="0"/>
                <a:cs typeface="Times New Roman" panose="02020603050405020304" pitchFamily="18" charset="0"/>
              </a:rPr>
              <a:t>8. Даже </a:t>
            </a:r>
            <a:r>
              <a:rPr lang="ru-RU" b="1" dirty="0">
                <a:solidFill>
                  <a:srgbClr val="000000"/>
                </a:solidFill>
                <a:latin typeface="Times New Roman" panose="02020603050405020304" pitchFamily="18" charset="0"/>
                <a:cs typeface="Times New Roman" panose="02020603050405020304" pitchFamily="18" charset="0"/>
              </a:rPr>
              <a:t>дети знают, что у птиц есть свой цвет оперения. Чтобы было легко размежевать цвета окраса птички, мы нарисуем небольшие </a:t>
            </a:r>
            <a:r>
              <a:rPr lang="ru-RU" b="1" dirty="0" err="1">
                <a:solidFill>
                  <a:srgbClr val="000000"/>
                </a:solidFill>
                <a:latin typeface="Times New Roman" panose="02020603050405020304" pitchFamily="18" charset="0"/>
                <a:cs typeface="Times New Roman" panose="02020603050405020304" pitchFamily="18" charset="0"/>
              </a:rPr>
              <a:t>полосочки</a:t>
            </a:r>
            <a:r>
              <a:rPr lang="ru-RU" b="1" dirty="0">
                <a:solidFill>
                  <a:srgbClr val="000000"/>
                </a:solidFill>
                <a:latin typeface="Times New Roman" panose="02020603050405020304" pitchFamily="18" charset="0"/>
                <a:cs typeface="Times New Roman" panose="02020603050405020304" pitchFamily="18" charset="0"/>
              </a:rPr>
              <a:t> возле ее клюва. А также выделить перья на крылышке и хвосте</a:t>
            </a:r>
            <a:r>
              <a:rPr lang="ru-RU" b="1" dirty="0" smtClean="0">
                <a:solidFill>
                  <a:srgbClr val="000000"/>
                </a:solidFill>
                <a:latin typeface="Times New Roman" panose="02020603050405020304" pitchFamily="18" charset="0"/>
                <a:cs typeface="Times New Roman" panose="02020603050405020304" pitchFamily="18" charset="0"/>
              </a:rPr>
              <a:t>.</a:t>
            </a:r>
          </a:p>
          <a:p>
            <a:pPr fontAlgn="base"/>
            <a:endParaRPr lang="ru-RU" b="1" i="0" dirty="0">
              <a:solidFill>
                <a:srgbClr val="000000"/>
              </a:solidFill>
              <a:effectLst/>
              <a:latin typeface="Times New Roman" panose="02020603050405020304" pitchFamily="18" charset="0"/>
              <a:cs typeface="Times New Roman" panose="02020603050405020304" pitchFamily="18" charset="0"/>
            </a:endParaRPr>
          </a:p>
          <a:p>
            <a:pPr fontAlgn="base"/>
            <a:r>
              <a:rPr lang="ru-RU" b="1" dirty="0" smtClean="0">
                <a:solidFill>
                  <a:srgbClr val="000000"/>
                </a:solidFill>
                <a:latin typeface="Times New Roman" panose="02020603050405020304" pitchFamily="18" charset="0"/>
                <a:cs typeface="Times New Roman" panose="02020603050405020304" pitchFamily="18" charset="0"/>
              </a:rPr>
              <a:t>9. Разрисовать </a:t>
            </a:r>
            <a:r>
              <a:rPr lang="ru-RU" b="1" dirty="0">
                <a:solidFill>
                  <a:srgbClr val="000000"/>
                </a:solidFill>
                <a:latin typeface="Times New Roman" panose="02020603050405020304" pitchFamily="18" charset="0"/>
                <a:cs typeface="Times New Roman" panose="02020603050405020304" pitchFamily="18" charset="0"/>
              </a:rPr>
              <a:t>птичку можно так, как пожелаете. При этом можно использовать цветные карандаши или фломастеры.</a:t>
            </a:r>
            <a:endParaRPr lang="ru-RU" b="1" dirty="0" smtClean="0">
              <a:solidFill>
                <a:srgbClr val="000000"/>
              </a:solidFill>
              <a:latin typeface="Times New Roman" panose="02020603050405020304" pitchFamily="18" charset="0"/>
              <a:cs typeface="Times New Roman" panose="02020603050405020304" pitchFamily="18" charset="0"/>
            </a:endParaRPr>
          </a:p>
          <a:p>
            <a:pPr fontAlgn="base"/>
            <a:endParaRPr lang="ru-RU" b="0" i="0" dirty="0">
              <a:solidFill>
                <a:srgbClr val="000000"/>
              </a:solidFill>
              <a:effectLst/>
              <a:latin typeface="Roboto"/>
            </a:endParaRPr>
          </a:p>
          <a:p>
            <a:pPr fontAlgn="base"/>
            <a:endParaRPr lang="ru-RU" dirty="0" smtClean="0">
              <a:solidFill>
                <a:srgbClr val="000000"/>
              </a:solidFill>
              <a:latin typeface="Roboto"/>
            </a:endParaRPr>
          </a:p>
          <a:p>
            <a:pPr fontAlgn="base"/>
            <a:endParaRPr lang="ru-RU" b="0" i="0" dirty="0">
              <a:solidFill>
                <a:srgbClr val="000000"/>
              </a:solidFill>
              <a:effectLst/>
              <a:latin typeface="Roboto"/>
            </a:endParaRPr>
          </a:p>
          <a:p>
            <a:pPr fontAlgn="base"/>
            <a:endParaRPr lang="ru-RU" b="0" i="0" dirty="0">
              <a:solidFill>
                <a:srgbClr val="000000"/>
              </a:solidFill>
              <a:effectLst/>
              <a:latin typeface="Roboto"/>
            </a:endParaRPr>
          </a:p>
        </p:txBody>
      </p:sp>
      <p:pic>
        <p:nvPicPr>
          <p:cNvPr id="5" name="Рисунок 4"/>
          <p:cNvPicPr>
            <a:picLocks noChangeAspect="1"/>
          </p:cNvPicPr>
          <p:nvPr/>
        </p:nvPicPr>
        <p:blipFill>
          <a:blip r:embed="rId3"/>
          <a:stretch>
            <a:fillRect/>
          </a:stretch>
        </p:blipFill>
        <p:spPr>
          <a:xfrm>
            <a:off x="3059832" y="3717032"/>
            <a:ext cx="3735364" cy="2305420"/>
          </a:xfrm>
          <a:prstGeom prst="rect">
            <a:avLst/>
          </a:prstGeom>
        </p:spPr>
      </p:pic>
    </p:spTree>
    <p:extLst>
      <p:ext uri="{BB962C8B-B14F-4D97-AF65-F5344CB8AC3E}">
        <p14:creationId xmlns:p14="http://schemas.microsoft.com/office/powerpoint/2010/main" val="42629213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9" name="Picture 5" descr="C:\Users\катя  федорова\Pictures\0_13c4c3_36f45943_XL.png"/>
          <p:cNvPicPr>
            <a:picLocks noChangeAspect="1" noChangeArrowheads="1"/>
          </p:cNvPicPr>
          <p:nvPr/>
        </p:nvPicPr>
        <p:blipFill>
          <a:blip r:embed="rId2"/>
          <a:srcRect/>
          <a:stretch>
            <a:fillRect/>
          </a:stretch>
        </p:blipFill>
        <p:spPr bwMode="auto">
          <a:xfrm>
            <a:off x="-1643106" y="-1214470"/>
            <a:ext cx="13716096" cy="8929750"/>
          </a:xfrm>
          <a:prstGeom prst="rect">
            <a:avLst/>
          </a:prstGeom>
          <a:noFill/>
        </p:spPr>
      </p:pic>
      <p:sp>
        <p:nvSpPr>
          <p:cNvPr id="4" name="TextBox 3"/>
          <p:cNvSpPr txBox="1"/>
          <p:nvPr/>
        </p:nvSpPr>
        <p:spPr>
          <a:xfrm>
            <a:off x="1071538" y="2643182"/>
            <a:ext cx="8252990" cy="2215991"/>
          </a:xfrm>
          <a:prstGeom prst="rect">
            <a:avLst/>
          </a:prstGeom>
          <a:noFill/>
        </p:spPr>
        <p:txBody>
          <a:bodyPr wrap="square" rtlCol="0">
            <a:spAutoFit/>
          </a:bodyPr>
          <a:lstStyle/>
          <a:p>
            <a:r>
              <a:rPr lang="ru-RU" sz="6000" dirty="0" smtClean="0">
                <a:solidFill>
                  <a:srgbClr val="002060"/>
                </a:solidFill>
                <a:latin typeface="Times New Roman" panose="02020603050405020304" pitchFamily="18" charset="0"/>
                <a:cs typeface="Times New Roman" panose="02020603050405020304" pitchFamily="18" charset="0"/>
              </a:rPr>
              <a:t>Удачи! </a:t>
            </a:r>
          </a:p>
          <a:p>
            <a:r>
              <a:rPr lang="ru-RU" sz="6000" dirty="0" smtClean="0">
                <a:solidFill>
                  <a:srgbClr val="002060"/>
                </a:solidFill>
                <a:latin typeface="Times New Roman" panose="02020603050405020304" pitchFamily="18" charset="0"/>
                <a:cs typeface="Times New Roman" panose="02020603050405020304" pitchFamily="18" charset="0"/>
              </a:rPr>
              <a:t>Спасибо за внимание!</a:t>
            </a:r>
          </a:p>
          <a:p>
            <a:endParaRPr lang="ru-RU"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9" name="Picture 5" descr="C:\Users\катя  федорова\Pictures\0_13c4c3_36f45943_XL.png"/>
          <p:cNvPicPr>
            <a:picLocks noChangeAspect="1" noChangeArrowheads="1"/>
          </p:cNvPicPr>
          <p:nvPr/>
        </p:nvPicPr>
        <p:blipFill>
          <a:blip r:embed="rId2"/>
          <a:srcRect/>
          <a:stretch>
            <a:fillRect/>
          </a:stretch>
        </p:blipFill>
        <p:spPr bwMode="auto">
          <a:xfrm>
            <a:off x="-1643106" y="-1177857"/>
            <a:ext cx="13716096" cy="8929750"/>
          </a:xfrm>
          <a:prstGeom prst="rect">
            <a:avLst/>
          </a:prstGeom>
          <a:noFill/>
        </p:spPr>
      </p:pic>
      <p:sp>
        <p:nvSpPr>
          <p:cNvPr id="2" name="Прямоугольник 1"/>
          <p:cNvSpPr/>
          <p:nvPr/>
        </p:nvSpPr>
        <p:spPr>
          <a:xfrm>
            <a:off x="1331640" y="2132856"/>
            <a:ext cx="7200800" cy="2308324"/>
          </a:xfrm>
          <a:prstGeom prst="rect">
            <a:avLst/>
          </a:prstGeom>
          <a:solidFill>
            <a:schemeClr val="accent1">
              <a:lumMod val="40000"/>
              <a:lumOff val="60000"/>
            </a:schemeClr>
          </a:solidFill>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ru-RU" sz="7200" b="1" dirty="0" smtClean="0">
                <a:solidFill>
                  <a:srgbClr val="0070C0"/>
                </a:solidFill>
                <a:latin typeface="Times New Roman" panose="02020603050405020304" pitchFamily="18" charset="0"/>
                <a:cs typeface="Times New Roman" panose="02020603050405020304" pitchFamily="18" charset="0"/>
              </a:rPr>
              <a:t>Тема </a:t>
            </a:r>
            <a:r>
              <a:rPr lang="ru-RU" sz="7200" b="1" dirty="0" smtClean="0">
                <a:solidFill>
                  <a:srgbClr val="0070C0"/>
                </a:solidFill>
                <a:latin typeface="Times New Roman" panose="02020603050405020304" pitchFamily="18" charset="0"/>
                <a:cs typeface="Times New Roman" panose="02020603050405020304" pitchFamily="18" charset="0"/>
              </a:rPr>
              <a:t>недели: </a:t>
            </a:r>
            <a:endParaRPr lang="ru-RU" sz="7200" b="1" dirty="0" smtClean="0">
              <a:solidFill>
                <a:srgbClr val="0070C0"/>
              </a:solidFill>
              <a:latin typeface="Times New Roman" panose="02020603050405020304" pitchFamily="18" charset="0"/>
              <a:cs typeface="Times New Roman" panose="02020603050405020304" pitchFamily="18" charset="0"/>
            </a:endParaRPr>
          </a:p>
          <a:p>
            <a:pPr algn="ctr"/>
            <a:r>
              <a:rPr lang="ru-RU" sz="7200" b="1" dirty="0" smtClean="0">
                <a:solidFill>
                  <a:srgbClr val="0070C0"/>
                </a:solidFill>
                <a:latin typeface="Times New Roman" panose="02020603050405020304" pitchFamily="18" charset="0"/>
                <a:cs typeface="Times New Roman" panose="02020603050405020304" pitchFamily="18" charset="0"/>
              </a:rPr>
              <a:t>«Птицы»</a:t>
            </a:r>
            <a:endParaRPr lang="ru-RU" sz="7200" b="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70409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9" name="Picture 5" descr="C:\Users\катя  федорова\Pictures\0_13c4c3_36f45943_XL.png"/>
          <p:cNvPicPr>
            <a:picLocks noChangeAspect="1" noChangeArrowheads="1"/>
          </p:cNvPicPr>
          <p:nvPr/>
        </p:nvPicPr>
        <p:blipFill>
          <a:blip r:embed="rId2"/>
          <a:srcRect/>
          <a:stretch>
            <a:fillRect/>
          </a:stretch>
        </p:blipFill>
        <p:spPr bwMode="auto">
          <a:xfrm>
            <a:off x="-1643106" y="-1214470"/>
            <a:ext cx="13716096" cy="8929750"/>
          </a:xfrm>
          <a:prstGeom prst="rect">
            <a:avLst/>
          </a:prstGeom>
          <a:noFill/>
        </p:spPr>
      </p:pic>
      <p:sp>
        <p:nvSpPr>
          <p:cNvPr id="2" name="Прямоугольник 1"/>
          <p:cNvSpPr/>
          <p:nvPr/>
        </p:nvSpPr>
        <p:spPr>
          <a:xfrm>
            <a:off x="107504" y="1997839"/>
            <a:ext cx="10873208" cy="4247317"/>
          </a:xfrm>
          <a:prstGeom prst="rect">
            <a:avLst/>
          </a:prstGeom>
        </p:spPr>
        <p:txBody>
          <a:bodyPr wrap="square">
            <a:spAutoFit/>
          </a:bodyPr>
          <a:lstStyle/>
          <a:p>
            <a:r>
              <a:rPr lang="ru-RU" sz="3600" b="1" dirty="0">
                <a:solidFill>
                  <a:srgbClr val="002060"/>
                </a:solidFill>
                <a:latin typeface="Times New Roman" panose="02020603050405020304" pitchFamily="18" charset="0"/>
                <a:cs typeface="Times New Roman" panose="02020603050405020304" pitchFamily="18" charset="0"/>
              </a:rPr>
              <a:t>Читаем </a:t>
            </a:r>
            <a:r>
              <a:rPr lang="ru-RU" sz="3600" b="1" dirty="0" smtClean="0">
                <a:solidFill>
                  <a:srgbClr val="002060"/>
                </a:solidFill>
                <a:latin typeface="Times New Roman" panose="02020603050405020304" pitchFamily="18" charset="0"/>
                <a:cs typeface="Times New Roman" panose="02020603050405020304" pitchFamily="18" charset="0"/>
              </a:rPr>
              <a:t>детям на </a:t>
            </a:r>
            <a:r>
              <a:rPr lang="ru-RU" sz="3600" b="1" dirty="0">
                <a:solidFill>
                  <a:srgbClr val="002060"/>
                </a:solidFill>
                <a:latin typeface="Times New Roman" panose="02020603050405020304" pitchFamily="18" charset="0"/>
                <a:cs typeface="Times New Roman" panose="02020603050405020304" pitchFamily="18" charset="0"/>
              </a:rPr>
              <a:t>выбор</a:t>
            </a:r>
            <a:r>
              <a:rPr lang="ru-RU" sz="3600" b="1" dirty="0" smtClean="0">
                <a:solidFill>
                  <a:srgbClr val="002060"/>
                </a:solidFill>
                <a:latin typeface="Times New Roman" panose="02020603050405020304" pitchFamily="18" charset="0"/>
                <a:cs typeface="Times New Roman" panose="02020603050405020304" pitchFamily="18" charset="0"/>
              </a:rPr>
              <a:t>:</a:t>
            </a:r>
          </a:p>
          <a:p>
            <a:r>
              <a:rPr lang="ru-RU" dirty="0" smtClean="0"/>
              <a:t> </a:t>
            </a:r>
            <a:r>
              <a:rPr lang="ru-RU" dirty="0"/>
              <a:t> 1. А. Майков «Ласточка». </a:t>
            </a:r>
            <a:endParaRPr lang="ru-RU" dirty="0" smtClean="0"/>
          </a:p>
          <a:p>
            <a:r>
              <a:rPr lang="ru-RU" dirty="0" smtClean="0"/>
              <a:t>2</a:t>
            </a:r>
            <a:r>
              <a:rPr lang="ru-RU" dirty="0"/>
              <a:t>. В.А. Сухомлинский «Пусть будут соловей и жук», «Стыдно перед соловушкой</a:t>
            </a:r>
            <a:r>
              <a:rPr lang="ru-RU" dirty="0" smtClean="0"/>
              <a:t>».</a:t>
            </a:r>
          </a:p>
          <a:p>
            <a:r>
              <a:rPr lang="ru-RU" dirty="0" smtClean="0"/>
              <a:t> </a:t>
            </a:r>
            <a:r>
              <a:rPr lang="ru-RU" dirty="0"/>
              <a:t>3. В. Бианки «Лесные домишки», «Грачи</a:t>
            </a:r>
            <a:r>
              <a:rPr lang="ru-RU" dirty="0" smtClean="0"/>
              <a:t>».</a:t>
            </a:r>
          </a:p>
          <a:p>
            <a:r>
              <a:rPr lang="ru-RU" dirty="0" smtClean="0"/>
              <a:t> </a:t>
            </a:r>
            <a:r>
              <a:rPr lang="ru-RU" dirty="0"/>
              <a:t>4. </a:t>
            </a:r>
            <a:r>
              <a:rPr lang="ru-RU" dirty="0" err="1"/>
              <a:t>В.Н.Орлов</a:t>
            </a:r>
            <a:r>
              <a:rPr lang="ru-RU" dirty="0"/>
              <a:t> «Ворона», «На зимовку», «Цап-цап-цап</a:t>
            </a:r>
            <a:r>
              <a:rPr lang="ru-RU" dirty="0" smtClean="0"/>
              <a:t>»</a:t>
            </a:r>
          </a:p>
          <a:p>
            <a:r>
              <a:rPr lang="ru-RU" dirty="0" smtClean="0"/>
              <a:t> </a:t>
            </a:r>
            <a:r>
              <a:rPr lang="ru-RU" dirty="0"/>
              <a:t>5. Г. Снегирев «Ласточка», «Скворец». </a:t>
            </a:r>
            <a:endParaRPr lang="ru-RU" dirty="0" smtClean="0"/>
          </a:p>
          <a:p>
            <a:r>
              <a:rPr lang="ru-RU" dirty="0" smtClean="0"/>
              <a:t>6</a:t>
            </a:r>
            <a:r>
              <a:rPr lang="ru-RU" dirty="0"/>
              <a:t>. Г.Х. Андерсен «Гадкий </a:t>
            </a:r>
            <a:r>
              <a:rPr lang="ru-RU" dirty="0" err="1"/>
              <a:t>утѐнок</a:t>
            </a:r>
            <a:r>
              <a:rPr lang="ru-RU" dirty="0"/>
              <a:t>». </a:t>
            </a:r>
            <a:endParaRPr lang="ru-RU" dirty="0" smtClean="0"/>
          </a:p>
          <a:p>
            <a:r>
              <a:rPr lang="ru-RU" dirty="0" smtClean="0"/>
              <a:t>7</a:t>
            </a:r>
            <a:r>
              <a:rPr lang="ru-RU" dirty="0"/>
              <a:t>. Д.Н. Мамин-Сибиряк «Серая шейка</a:t>
            </a:r>
            <a:r>
              <a:rPr lang="ru-RU" dirty="0" smtClean="0"/>
              <a:t>».</a:t>
            </a:r>
          </a:p>
          <a:p>
            <a:r>
              <a:rPr lang="ru-RU" dirty="0" smtClean="0"/>
              <a:t> </a:t>
            </a:r>
            <a:r>
              <a:rPr lang="ru-RU" dirty="0"/>
              <a:t>8. </a:t>
            </a:r>
            <a:r>
              <a:rPr lang="ru-RU" dirty="0" err="1"/>
              <a:t>И.Козеева</a:t>
            </a:r>
            <a:r>
              <a:rPr lang="ru-RU" dirty="0"/>
              <a:t> «Журавль – красавка», «Лебеди», «Скопа</a:t>
            </a:r>
            <a:r>
              <a:rPr lang="ru-RU" dirty="0" smtClean="0"/>
              <a:t>»</a:t>
            </a:r>
          </a:p>
          <a:p>
            <a:r>
              <a:rPr lang="ru-RU" dirty="0"/>
              <a:t>9. И. Соколов-Микитов «Улетают журавли». </a:t>
            </a:r>
            <a:endParaRPr lang="ru-RU" dirty="0" smtClean="0"/>
          </a:p>
          <a:p>
            <a:r>
              <a:rPr lang="ru-RU" dirty="0" smtClean="0"/>
              <a:t>10</a:t>
            </a:r>
            <a:r>
              <a:rPr lang="ru-RU" dirty="0"/>
              <a:t>. К.Д. Ушинский «Ласточка». </a:t>
            </a:r>
            <a:endParaRPr lang="ru-RU" dirty="0" smtClean="0"/>
          </a:p>
          <a:p>
            <a:r>
              <a:rPr lang="ru-RU" dirty="0" smtClean="0"/>
              <a:t>11</a:t>
            </a:r>
            <a:r>
              <a:rPr lang="ru-RU" dirty="0"/>
              <a:t>. </a:t>
            </a:r>
            <a:r>
              <a:rPr lang="ru-RU" dirty="0" err="1"/>
              <a:t>Л.Н.Толстой</a:t>
            </a:r>
            <a:r>
              <a:rPr lang="ru-RU" dirty="0"/>
              <a:t> «Лебеди», «Птичка</a:t>
            </a:r>
            <a:r>
              <a:rPr lang="ru-RU" dirty="0" smtClean="0"/>
              <a:t>».</a:t>
            </a:r>
          </a:p>
          <a:p>
            <a:r>
              <a:rPr lang="ru-RU" dirty="0" smtClean="0"/>
              <a:t> </a:t>
            </a:r>
            <a:r>
              <a:rPr lang="ru-RU" dirty="0"/>
              <a:t>12. М. Пришвин «Ребята и утята</a:t>
            </a:r>
            <a:r>
              <a:rPr lang="ru-RU" dirty="0" smtClean="0"/>
              <a:t>».</a:t>
            </a:r>
          </a:p>
          <a:p>
            <a:r>
              <a:rPr lang="ru-RU" dirty="0" smtClean="0"/>
              <a:t> </a:t>
            </a:r>
            <a:r>
              <a:rPr lang="ru-RU" dirty="0"/>
              <a:t>13. </a:t>
            </a:r>
            <a:r>
              <a:rPr lang="ru-RU" dirty="0" err="1"/>
              <a:t>П.Воронько</a:t>
            </a:r>
            <a:r>
              <a:rPr lang="ru-RU" dirty="0"/>
              <a:t> «Журавли».</a:t>
            </a:r>
          </a:p>
        </p:txBody>
      </p:sp>
    </p:spTree>
    <p:extLst>
      <p:ext uri="{BB962C8B-B14F-4D97-AF65-F5344CB8AC3E}">
        <p14:creationId xmlns:p14="http://schemas.microsoft.com/office/powerpoint/2010/main" val="3561095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9" name="Picture 5" descr="C:\Users\катя  федорова\Pictures\0_13c4c3_36f45943_XL.png"/>
          <p:cNvPicPr>
            <a:picLocks noChangeAspect="1" noChangeArrowheads="1"/>
          </p:cNvPicPr>
          <p:nvPr/>
        </p:nvPicPr>
        <p:blipFill>
          <a:blip r:embed="rId2"/>
          <a:srcRect/>
          <a:stretch>
            <a:fillRect/>
          </a:stretch>
        </p:blipFill>
        <p:spPr bwMode="auto">
          <a:xfrm>
            <a:off x="-1643106" y="-1214470"/>
            <a:ext cx="13716096" cy="8929750"/>
          </a:xfrm>
          <a:prstGeom prst="rect">
            <a:avLst/>
          </a:prstGeom>
          <a:noFill/>
        </p:spPr>
      </p:pic>
      <p:sp>
        <p:nvSpPr>
          <p:cNvPr id="2" name="Прямоугольник 1"/>
          <p:cNvSpPr/>
          <p:nvPr/>
        </p:nvSpPr>
        <p:spPr>
          <a:xfrm>
            <a:off x="0" y="188641"/>
            <a:ext cx="8316416" cy="6124754"/>
          </a:xfrm>
          <a:prstGeom prst="rect">
            <a:avLst/>
          </a:prstGeom>
        </p:spPr>
        <p:txBody>
          <a:bodyPr wrap="square">
            <a:spAutoFit/>
          </a:bodyPr>
          <a:lstStyle/>
          <a:p>
            <a:r>
              <a:rPr lang="ru-RU" sz="3200" b="1" dirty="0">
                <a:solidFill>
                  <a:srgbClr val="002060"/>
                </a:solidFill>
                <a:latin typeface="Times New Roman" panose="02020603050405020304" pitchFamily="18" charset="0"/>
                <a:cs typeface="Times New Roman" panose="02020603050405020304" pitchFamily="18" charset="0"/>
              </a:rPr>
              <a:t>Родителям рекомендуется</a:t>
            </a:r>
            <a:r>
              <a:rPr lang="ru-RU" sz="1600" dirty="0">
                <a:latin typeface="Times New Roman" panose="02020603050405020304" pitchFamily="18" charset="0"/>
                <a:cs typeface="Times New Roman" panose="02020603050405020304" pitchFamily="18" charset="0"/>
              </a:rPr>
              <a:t>: </a:t>
            </a:r>
            <a:endParaRPr lang="ru-RU" sz="1600" dirty="0" smtClean="0">
              <a:latin typeface="Times New Roman" panose="02020603050405020304" pitchFamily="18" charset="0"/>
              <a:cs typeface="Times New Roman" panose="02020603050405020304" pitchFamily="18" charset="0"/>
            </a:endParaRPr>
          </a:p>
          <a:p>
            <a:pPr marL="342900" indent="-342900">
              <a:buAutoNum type="arabicPeriod"/>
            </a:pPr>
            <a:r>
              <a:rPr lang="ru-RU" sz="2000" dirty="0" smtClean="0">
                <a:latin typeface="Times New Roman" panose="02020603050405020304" pitchFamily="18" charset="0"/>
                <a:cs typeface="Times New Roman" panose="02020603050405020304" pitchFamily="18" charset="0"/>
              </a:rPr>
              <a:t>Рассмотреть </a:t>
            </a:r>
            <a:r>
              <a:rPr lang="ru-RU" sz="2000" dirty="0">
                <a:latin typeface="Times New Roman" panose="02020603050405020304" pitchFamily="18" charset="0"/>
                <a:cs typeface="Times New Roman" panose="02020603050405020304" pitchFamily="18" charset="0"/>
              </a:rPr>
              <a:t>вместе с ребенком картинки. Познакомить его с названиями перелетных птиц (грач, ласточка, аист, кукушка, соловей, скворец). Объяснить, почему этих птиц называют перелетными. Закрепить в словаре обобщающее понятие «перелетные птицы». </a:t>
            </a:r>
            <a:endParaRPr lang="ru-RU" sz="2000" dirty="0" smtClean="0">
              <a:latin typeface="Times New Roman" panose="02020603050405020304" pitchFamily="18" charset="0"/>
              <a:cs typeface="Times New Roman" panose="02020603050405020304" pitchFamily="18" charset="0"/>
            </a:endParaRPr>
          </a:p>
          <a:p>
            <a:pPr marL="342900" indent="-342900">
              <a:buAutoNum type="arabicPeriod"/>
            </a:pPr>
            <a:r>
              <a:rPr lang="ru-RU" sz="2000" dirty="0" smtClean="0">
                <a:latin typeface="Times New Roman" panose="02020603050405020304" pitchFamily="18" charset="0"/>
                <a:cs typeface="Times New Roman" panose="02020603050405020304" pitchFamily="18" charset="0"/>
              </a:rPr>
              <a:t>Покажи </a:t>
            </a:r>
            <a:r>
              <a:rPr lang="ru-RU" sz="2000" dirty="0">
                <a:latin typeface="Times New Roman" panose="02020603050405020304" pitchFamily="18" charset="0"/>
                <a:cs typeface="Times New Roman" panose="02020603050405020304" pitchFamily="18" charset="0"/>
              </a:rPr>
              <a:t>по картинкам и назови части тела перелетных птиц (лапы, шею, голову, клюв, хвост и т.д.). Чем покрыто тело птиц</a:t>
            </a:r>
            <a:r>
              <a:rPr lang="ru-RU" sz="2000" dirty="0" smtClean="0">
                <a:latin typeface="Times New Roman" panose="02020603050405020304" pitchFamily="18" charset="0"/>
                <a:cs typeface="Times New Roman" panose="02020603050405020304" pitchFamily="18" charset="0"/>
              </a:rPr>
              <a:t>?</a:t>
            </a:r>
          </a:p>
          <a:p>
            <a:pPr marL="342900" indent="-342900">
              <a:buAutoNum type="arabicPeriod"/>
            </a:pPr>
            <a:r>
              <a:rPr lang="ru-RU" sz="2000" dirty="0" smtClean="0">
                <a:latin typeface="Times New Roman" panose="02020603050405020304" pitchFamily="18" charset="0"/>
                <a:cs typeface="Times New Roman" panose="02020603050405020304" pitchFamily="18" charset="0"/>
              </a:rPr>
              <a:t>Упражнение </a:t>
            </a:r>
            <a:r>
              <a:rPr lang="ru-RU" sz="2000" dirty="0">
                <a:latin typeface="Times New Roman" panose="02020603050405020304" pitchFamily="18" charset="0"/>
                <a:cs typeface="Times New Roman" panose="02020603050405020304" pitchFamily="18" charset="0"/>
              </a:rPr>
              <a:t>«Скажи наоборот»: Закончи предложения. Аист большой, а соловей .... У аиста длинная шея, а у кукушки .... У соловья серая грудка, а у ласточки .... Аист белый, а грач .... </a:t>
            </a:r>
            <a:endParaRPr lang="ru-RU" sz="2000" dirty="0" smtClean="0">
              <a:latin typeface="Times New Roman" panose="02020603050405020304" pitchFamily="18" charset="0"/>
              <a:cs typeface="Times New Roman" panose="02020603050405020304" pitchFamily="18" charset="0"/>
            </a:endParaRPr>
          </a:p>
          <a:p>
            <a:pPr marL="342900" indent="-342900">
              <a:buAutoNum type="arabicPeriod"/>
            </a:pPr>
            <a:r>
              <a:rPr lang="ru-RU" sz="2000" dirty="0" smtClean="0">
                <a:latin typeface="Times New Roman" panose="02020603050405020304" pitchFamily="18" charset="0"/>
                <a:cs typeface="Times New Roman" panose="02020603050405020304" pitchFamily="18" charset="0"/>
              </a:rPr>
              <a:t>Упражнение </a:t>
            </a:r>
            <a:r>
              <a:rPr lang="ru-RU" sz="2000" dirty="0">
                <a:latin typeface="Times New Roman" panose="02020603050405020304" pitchFamily="18" charset="0"/>
                <a:cs typeface="Times New Roman" panose="02020603050405020304" pitchFamily="18" charset="0"/>
              </a:rPr>
              <a:t>«Подбирай, называй, запоминай»: Закончи предложения (подбери и назови как можно больше слов-признаков и слов-действий). Кукушка (какая?) пестрая,.... Грач черный,... . Аист важный … Ласточка быстрокрылая, ... . Перелетные птицы весной (что делают?)... . Перелетные птицы осенью (что делают?)... . </a:t>
            </a:r>
            <a:endParaRPr lang="ru-RU" sz="2000" dirty="0" smtClean="0">
              <a:latin typeface="Times New Roman" panose="02020603050405020304" pitchFamily="18" charset="0"/>
              <a:cs typeface="Times New Roman" panose="02020603050405020304" pitchFamily="18" charset="0"/>
            </a:endParaRPr>
          </a:p>
          <a:p>
            <a:pPr marL="342900" indent="-342900">
              <a:buAutoNum type="arabicPeriod"/>
            </a:pPr>
            <a:r>
              <a:rPr lang="ru-RU" sz="2000" dirty="0" smtClean="0">
                <a:latin typeface="Times New Roman" panose="02020603050405020304" pitchFamily="18" charset="0"/>
                <a:cs typeface="Times New Roman" panose="02020603050405020304" pitchFamily="18" charset="0"/>
              </a:rPr>
              <a:t>Упражнение </a:t>
            </a:r>
            <a:r>
              <a:rPr lang="ru-RU" sz="2000" dirty="0">
                <a:latin typeface="Times New Roman" panose="02020603050405020304" pitchFamily="18" charset="0"/>
                <a:cs typeface="Times New Roman" panose="02020603050405020304" pitchFamily="18" charset="0"/>
              </a:rPr>
              <a:t>«Скажи одним словом»: Закончи предложения по образцу. У аиста ноги длинные, поэтому его называют длинноногим. У соловья звонкий голос, поэтому его называют ... (звонкоголосым). У ласточки хвост длинный, поэтому ее называют ... (длиннохвостой).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9" name="Picture 5" descr="C:\Users\катя  федорова\Pictures\0_13c4c3_36f45943_XL.png"/>
          <p:cNvPicPr>
            <a:picLocks noChangeAspect="1" noChangeArrowheads="1"/>
          </p:cNvPicPr>
          <p:nvPr/>
        </p:nvPicPr>
        <p:blipFill>
          <a:blip r:embed="rId2"/>
          <a:srcRect/>
          <a:stretch>
            <a:fillRect/>
          </a:stretch>
        </p:blipFill>
        <p:spPr bwMode="auto">
          <a:xfrm>
            <a:off x="-1578938" y="-1214470"/>
            <a:ext cx="13716096" cy="8929750"/>
          </a:xfrm>
          <a:prstGeom prst="rect">
            <a:avLst/>
          </a:prstGeom>
          <a:noFill/>
        </p:spPr>
      </p:pic>
      <p:sp>
        <p:nvSpPr>
          <p:cNvPr id="2" name="Прямоугольник 1"/>
          <p:cNvSpPr/>
          <p:nvPr/>
        </p:nvSpPr>
        <p:spPr>
          <a:xfrm>
            <a:off x="611560" y="1340768"/>
            <a:ext cx="7776864" cy="5632311"/>
          </a:xfrm>
          <a:prstGeom prst="rect">
            <a:avLst/>
          </a:prstGeom>
        </p:spPr>
        <p:txBody>
          <a:bodyPr wrap="square">
            <a:spAutoFit/>
          </a:bodyPr>
          <a:lstStyle/>
          <a:p>
            <a:r>
              <a:rPr lang="ru-RU" sz="2000" dirty="0" smtClean="0">
                <a:latin typeface="Times New Roman" panose="02020603050405020304" pitchFamily="18" charset="0"/>
                <a:cs typeface="Times New Roman" panose="02020603050405020304" pitchFamily="18" charset="0"/>
              </a:rPr>
              <a:t>6. </a:t>
            </a:r>
            <a:r>
              <a:rPr lang="ru-RU" sz="2000" dirty="0">
                <a:latin typeface="Times New Roman" panose="02020603050405020304" pitchFamily="18" charset="0"/>
                <a:cs typeface="Times New Roman" panose="02020603050405020304" pitchFamily="18" charset="0"/>
              </a:rPr>
              <a:t>Упражнение «Нелепицы»: </a:t>
            </a:r>
            <a:endParaRPr lang="ru-RU" sz="2000" dirty="0" smtClean="0">
              <a:latin typeface="Times New Roman" panose="02020603050405020304" pitchFamily="18" charset="0"/>
              <a:cs typeface="Times New Roman" panose="02020603050405020304" pitchFamily="18" charset="0"/>
            </a:endParaRPr>
          </a:p>
          <a:p>
            <a:r>
              <a:rPr lang="ru-RU" sz="2000" dirty="0" smtClean="0">
                <a:latin typeface="Times New Roman" panose="02020603050405020304" pitchFamily="18" charset="0"/>
                <a:cs typeface="Times New Roman" panose="02020603050405020304" pitchFamily="18" charset="0"/>
              </a:rPr>
              <a:t>Послушай </a:t>
            </a:r>
            <a:r>
              <a:rPr lang="ru-RU" sz="2000" dirty="0">
                <a:latin typeface="Times New Roman" panose="02020603050405020304" pitchFamily="18" charset="0"/>
                <a:cs typeface="Times New Roman" panose="02020603050405020304" pitchFamily="18" charset="0"/>
              </a:rPr>
              <a:t>предложения. Расскажи, чего не бывает. А как должно быть на самом деле? Птенцы высиживают яйца. Тело птицы покрыто шерстью. Из яиц птиц вылупились крокодильчики. Птенцы строят гнезда. Дети сделали для аистов скворечники. Скворец живет в будке</a:t>
            </a:r>
            <a:r>
              <a:rPr lang="ru-RU" sz="2000" dirty="0" smtClean="0">
                <a:latin typeface="Times New Roman" panose="02020603050405020304" pitchFamily="18" charset="0"/>
                <a:cs typeface="Times New Roman" panose="02020603050405020304" pitchFamily="18" charset="0"/>
              </a:rPr>
              <a:t>.</a:t>
            </a:r>
          </a:p>
          <a:p>
            <a:r>
              <a:rPr lang="ru-RU" sz="2000" dirty="0" smtClean="0">
                <a:latin typeface="Times New Roman" panose="02020603050405020304" pitchFamily="18" charset="0"/>
                <a:cs typeface="Times New Roman" panose="02020603050405020304" pitchFamily="18" charset="0"/>
              </a:rPr>
              <a:t> 7. </a:t>
            </a:r>
            <a:r>
              <a:rPr lang="ru-RU" sz="2000" dirty="0">
                <a:latin typeface="Times New Roman" panose="02020603050405020304" pitchFamily="18" charset="0"/>
                <a:cs typeface="Times New Roman" panose="02020603050405020304" pitchFamily="18" charset="0"/>
              </a:rPr>
              <a:t>Послушай сказку. </a:t>
            </a:r>
            <a:endParaRPr lang="ru-RU" sz="2000" dirty="0" smtClean="0">
              <a:latin typeface="Times New Roman" panose="02020603050405020304" pitchFamily="18" charset="0"/>
              <a:cs typeface="Times New Roman" panose="02020603050405020304" pitchFamily="18" charset="0"/>
            </a:endParaRPr>
          </a:p>
          <a:p>
            <a:r>
              <a:rPr lang="ru-RU" sz="2000" dirty="0" smtClean="0">
                <a:latin typeface="Times New Roman" panose="02020603050405020304" pitchFamily="18" charset="0"/>
                <a:cs typeface="Times New Roman" panose="02020603050405020304" pitchFamily="18" charset="0"/>
              </a:rPr>
              <a:t>По картинкам  </a:t>
            </a:r>
            <a:r>
              <a:rPr lang="ru-RU" sz="2000" dirty="0" smtClean="0">
                <a:latin typeface="Times New Roman" panose="02020603050405020304" pitchFamily="18" charset="0"/>
                <a:cs typeface="Times New Roman" panose="02020603050405020304" pitchFamily="18" charset="0"/>
              </a:rPr>
              <a:t>перескажи </a:t>
            </a:r>
            <a:r>
              <a:rPr lang="ru-RU" sz="2000" dirty="0">
                <a:latin typeface="Times New Roman" panose="02020603050405020304" pitchFamily="18" charset="0"/>
                <a:cs typeface="Times New Roman" panose="02020603050405020304" pitchFamily="18" charset="0"/>
              </a:rPr>
              <a:t>эту историю. </a:t>
            </a:r>
            <a:endParaRPr lang="ru-RU" sz="2000" dirty="0" smtClean="0">
              <a:latin typeface="Times New Roman" panose="02020603050405020304" pitchFamily="18" charset="0"/>
              <a:cs typeface="Times New Roman" panose="02020603050405020304" pitchFamily="18" charset="0"/>
            </a:endParaRPr>
          </a:p>
          <a:p>
            <a:r>
              <a:rPr lang="ru-RU" sz="2000" dirty="0" smtClean="0">
                <a:latin typeface="Times New Roman" panose="02020603050405020304" pitchFamily="18" charset="0"/>
                <a:cs typeface="Times New Roman" panose="02020603050405020304" pitchFamily="18" charset="0"/>
              </a:rPr>
              <a:t>Наступила </a:t>
            </a:r>
            <a:r>
              <a:rPr lang="ru-RU" sz="2000" dirty="0">
                <a:latin typeface="Times New Roman" panose="02020603050405020304" pitchFamily="18" charset="0"/>
                <a:cs typeface="Times New Roman" panose="02020603050405020304" pitchFamily="18" charset="0"/>
              </a:rPr>
              <a:t>весна. Посадила Таня в землю семечко подсолнуха. Из земли появился росток. А червяки и гусеницы тут как тут. Подползла гусеница к ростку и говорит: « Ты росток зеленый, молодой и сладкий. Я тебя съем». Взмолился Росток: «Пожалей меня, гусеница. Дай мне вырасти.» Засмеялась гусеница в ответ и подползла к Ростку совсем близко. А тут летит мимо Грач. Закричал Росток: «Грач, помоги! Гусеница меня съесть хочет». Услышал Грач голосок Ростка, схватил Гусеницу и был таков. Поблагодарил его Росток. А летом превратился в красавца Подсолнуха и угостил грача своими семечками.</a:t>
            </a:r>
          </a:p>
        </p:txBody>
      </p:sp>
    </p:spTree>
    <p:extLst>
      <p:ext uri="{BB962C8B-B14F-4D97-AF65-F5344CB8AC3E}">
        <p14:creationId xmlns:p14="http://schemas.microsoft.com/office/powerpoint/2010/main" val="32939510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9" name="Picture 5" descr="C:\Users\катя  федорова\Pictures\0_13c4c3_36f45943_XL.png"/>
          <p:cNvPicPr>
            <a:picLocks noChangeAspect="1" noChangeArrowheads="1"/>
          </p:cNvPicPr>
          <p:nvPr/>
        </p:nvPicPr>
        <p:blipFill>
          <a:blip r:embed="rId2"/>
          <a:srcRect/>
          <a:stretch>
            <a:fillRect/>
          </a:stretch>
        </p:blipFill>
        <p:spPr bwMode="auto">
          <a:xfrm>
            <a:off x="-1643106" y="-1214470"/>
            <a:ext cx="13716096" cy="8929750"/>
          </a:xfrm>
          <a:prstGeom prst="rect">
            <a:avLst/>
          </a:prstGeom>
          <a:noFill/>
        </p:spPr>
      </p:pic>
      <p:sp>
        <p:nvSpPr>
          <p:cNvPr id="3" name="Прямоугольник 2"/>
          <p:cNvSpPr/>
          <p:nvPr/>
        </p:nvSpPr>
        <p:spPr>
          <a:xfrm>
            <a:off x="1547664" y="908720"/>
            <a:ext cx="5310336" cy="769441"/>
          </a:xfrm>
          <a:prstGeom prst="rect">
            <a:avLst/>
          </a:prstGeom>
        </p:spPr>
        <p:txBody>
          <a:bodyPr wrap="square">
            <a:spAutoFit/>
          </a:bodyPr>
          <a:lstStyle/>
          <a:p>
            <a:r>
              <a:rPr lang="ru-RU" sz="4400" b="1" dirty="0" smtClean="0">
                <a:solidFill>
                  <a:srgbClr val="002060"/>
                </a:solidFill>
                <a:latin typeface="Times New Roman" panose="02020603050405020304" pitchFamily="18" charset="0"/>
                <a:cs typeface="Times New Roman" panose="02020603050405020304" pitchFamily="18" charset="0"/>
              </a:rPr>
              <a:t>Картинки к сказке</a:t>
            </a:r>
            <a:endParaRPr lang="ru-RU" sz="4400" b="1" dirty="0">
              <a:solidFill>
                <a:srgbClr val="002060"/>
              </a:solidFill>
              <a:latin typeface="Times New Roman" panose="02020603050405020304" pitchFamily="18" charset="0"/>
              <a:cs typeface="Times New Roman" panose="02020603050405020304" pitchFamily="18" charset="0"/>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6716" y="1670049"/>
            <a:ext cx="5943595" cy="5216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44993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9" name="Picture 5" descr="C:\Users\катя  федорова\Pictures\0_13c4c3_36f45943_XL.png"/>
          <p:cNvPicPr>
            <a:picLocks noChangeAspect="1" noChangeArrowheads="1"/>
          </p:cNvPicPr>
          <p:nvPr/>
        </p:nvPicPr>
        <p:blipFill>
          <a:blip r:embed="rId2"/>
          <a:srcRect/>
          <a:stretch>
            <a:fillRect/>
          </a:stretch>
        </p:blipFill>
        <p:spPr bwMode="auto">
          <a:xfrm>
            <a:off x="-1643106" y="-1214470"/>
            <a:ext cx="13716096" cy="8929750"/>
          </a:xfrm>
          <a:prstGeom prst="rect">
            <a:avLst/>
          </a:prstGeom>
          <a:noFill/>
        </p:spPr>
      </p:pic>
      <p:sp>
        <p:nvSpPr>
          <p:cNvPr id="3" name="Прямоугольник 2"/>
          <p:cNvSpPr/>
          <p:nvPr/>
        </p:nvSpPr>
        <p:spPr>
          <a:xfrm>
            <a:off x="2286000" y="3105835"/>
            <a:ext cx="4572000" cy="1446550"/>
          </a:xfrm>
          <a:prstGeom prst="rect">
            <a:avLst/>
          </a:prstGeom>
        </p:spPr>
        <p:txBody>
          <a:bodyPr>
            <a:spAutoFit/>
          </a:bodyPr>
          <a:lstStyle/>
          <a:p>
            <a:r>
              <a:rPr lang="ru-RU" sz="4400" b="1" dirty="0" smtClean="0">
                <a:solidFill>
                  <a:srgbClr val="002060"/>
                </a:solidFill>
                <a:latin typeface="Times New Roman" panose="02020603050405020304" pitchFamily="18" charset="0"/>
                <a:cs typeface="Times New Roman" panose="02020603050405020304" pitchFamily="18" charset="0"/>
              </a:rPr>
              <a:t>Загадайте детям загадки о птицах</a:t>
            </a:r>
            <a:endParaRPr lang="ru-RU" sz="44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703777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9" name="Picture 5" descr="C:\Users\катя  федорова\Pictures\0_13c4c3_36f45943_XL.png"/>
          <p:cNvPicPr>
            <a:picLocks noChangeAspect="1" noChangeArrowheads="1"/>
          </p:cNvPicPr>
          <p:nvPr/>
        </p:nvPicPr>
        <p:blipFill>
          <a:blip r:embed="rId2"/>
          <a:srcRect/>
          <a:stretch>
            <a:fillRect/>
          </a:stretch>
        </p:blipFill>
        <p:spPr bwMode="auto">
          <a:xfrm>
            <a:off x="-1412504" y="-1035875"/>
            <a:ext cx="13716096" cy="8929750"/>
          </a:xfrm>
          <a:prstGeom prst="rect">
            <a:avLst/>
          </a:prstGeom>
          <a:noFill/>
        </p:spPr>
      </p:pic>
      <p:pic>
        <p:nvPicPr>
          <p:cNvPr id="5" name="Picture 9" descr="Рисунок6"/>
          <p:cNvPicPr>
            <a:picLocks noChangeAspect="1" noChangeArrowheads="1"/>
          </p:cNvPicPr>
          <p:nvPr/>
        </p:nvPicPr>
        <p:blipFill>
          <a:blip r:embed="rId3"/>
          <a:srcRect/>
          <a:stretch>
            <a:fillRect/>
          </a:stretch>
        </p:blipFill>
        <p:spPr>
          <a:xfrm>
            <a:off x="508890" y="692697"/>
            <a:ext cx="3837939" cy="3312368"/>
          </a:xfrm>
          <a:prstGeom prst="rect">
            <a:avLst/>
          </a:prstGeom>
          <a:noFill/>
          <a:ln/>
        </p:spPr>
      </p:pic>
      <p:sp>
        <p:nvSpPr>
          <p:cNvPr id="3" name="Прямоугольник 2"/>
          <p:cNvSpPr/>
          <p:nvPr/>
        </p:nvSpPr>
        <p:spPr>
          <a:xfrm>
            <a:off x="179512" y="5029043"/>
            <a:ext cx="4176464" cy="1015663"/>
          </a:xfrm>
          <a:prstGeom prst="rect">
            <a:avLst/>
          </a:prstGeom>
        </p:spPr>
        <p:txBody>
          <a:bodyPr wrap="square">
            <a:spAutoFit/>
          </a:bodyPr>
          <a:lstStyle/>
          <a:p>
            <a:r>
              <a:rPr lang="ru-RU" sz="2000" b="1" dirty="0">
                <a:solidFill>
                  <a:srgbClr val="002060"/>
                </a:solidFill>
                <a:latin typeface="Times New Roman" panose="02020603050405020304" pitchFamily="18" charset="0"/>
                <a:cs typeface="Times New Roman" panose="02020603050405020304" pitchFamily="18" charset="0"/>
              </a:rPr>
              <a:t>Желтенькое брюшко - воробья подружка.</a:t>
            </a:r>
            <a:br>
              <a:rPr lang="ru-RU" sz="2000" b="1" dirty="0">
                <a:solidFill>
                  <a:srgbClr val="002060"/>
                </a:solidFill>
                <a:latin typeface="Times New Roman" panose="02020603050405020304" pitchFamily="18" charset="0"/>
                <a:cs typeface="Times New Roman" panose="02020603050405020304" pitchFamily="18" charset="0"/>
              </a:rPr>
            </a:br>
            <a:endParaRPr lang="ru-RU" sz="2000" b="1" dirty="0">
              <a:solidFill>
                <a:srgbClr val="002060"/>
              </a:solidFill>
              <a:latin typeface="Times New Roman" panose="02020603050405020304" pitchFamily="18" charset="0"/>
              <a:cs typeface="Times New Roman" panose="02020603050405020304" pitchFamily="18" charset="0"/>
            </a:endParaRPr>
          </a:p>
        </p:txBody>
      </p:sp>
      <p:pic>
        <p:nvPicPr>
          <p:cNvPr id="7" name="Picture 9" descr="Рисунок8"/>
          <p:cNvPicPr>
            <a:picLocks noChangeAspect="1" noChangeArrowheads="1"/>
          </p:cNvPicPr>
          <p:nvPr/>
        </p:nvPicPr>
        <p:blipFill>
          <a:blip r:embed="rId4"/>
          <a:srcRect/>
          <a:stretch>
            <a:fillRect/>
          </a:stretch>
        </p:blipFill>
        <p:spPr>
          <a:xfrm>
            <a:off x="4593515" y="3476513"/>
            <a:ext cx="4226957" cy="3048831"/>
          </a:xfrm>
          <a:prstGeom prst="rect">
            <a:avLst/>
          </a:prstGeom>
          <a:noFill/>
          <a:ln/>
        </p:spPr>
      </p:pic>
      <p:sp>
        <p:nvSpPr>
          <p:cNvPr id="6" name="Прямоугольник 5"/>
          <p:cNvSpPr/>
          <p:nvPr/>
        </p:nvSpPr>
        <p:spPr>
          <a:xfrm>
            <a:off x="5364088" y="1700808"/>
            <a:ext cx="5162806" cy="1323439"/>
          </a:xfrm>
          <a:prstGeom prst="rect">
            <a:avLst/>
          </a:prstGeom>
        </p:spPr>
        <p:txBody>
          <a:bodyPr wrap="square">
            <a:spAutoFit/>
          </a:bodyPr>
          <a:lstStyle/>
          <a:p>
            <a:r>
              <a:rPr lang="ru-RU" sz="2000" b="1" dirty="0">
                <a:solidFill>
                  <a:srgbClr val="002060"/>
                </a:solidFill>
                <a:latin typeface="Times New Roman" panose="02020603050405020304" pitchFamily="18" charset="0"/>
                <a:cs typeface="Times New Roman" panose="02020603050405020304" pitchFamily="18" charset="0"/>
              </a:rPr>
              <a:t>Эта маленькая пташка</a:t>
            </a:r>
            <a:br>
              <a:rPr lang="ru-RU" sz="2000" b="1" dirty="0">
                <a:solidFill>
                  <a:srgbClr val="002060"/>
                </a:solidFill>
                <a:latin typeface="Times New Roman" panose="02020603050405020304" pitchFamily="18" charset="0"/>
                <a:cs typeface="Times New Roman" panose="02020603050405020304" pitchFamily="18" charset="0"/>
              </a:rPr>
            </a:br>
            <a:r>
              <a:rPr lang="ru-RU" sz="2000" b="1" dirty="0">
                <a:solidFill>
                  <a:srgbClr val="002060"/>
                </a:solidFill>
                <a:latin typeface="Times New Roman" panose="02020603050405020304" pitchFamily="18" charset="0"/>
                <a:cs typeface="Times New Roman" panose="02020603050405020304" pitchFamily="18" charset="0"/>
              </a:rPr>
              <a:t>Носит серую рубашку,</a:t>
            </a:r>
            <a:br>
              <a:rPr lang="ru-RU" sz="2000" b="1" dirty="0">
                <a:solidFill>
                  <a:srgbClr val="002060"/>
                </a:solidFill>
                <a:latin typeface="Times New Roman" panose="02020603050405020304" pitchFamily="18" charset="0"/>
                <a:cs typeface="Times New Roman" panose="02020603050405020304" pitchFamily="18" charset="0"/>
              </a:rPr>
            </a:br>
            <a:r>
              <a:rPr lang="ru-RU" sz="2000" b="1" dirty="0">
                <a:solidFill>
                  <a:srgbClr val="002060"/>
                </a:solidFill>
                <a:latin typeface="Times New Roman" panose="02020603050405020304" pitchFamily="18" charset="0"/>
                <a:cs typeface="Times New Roman" panose="02020603050405020304" pitchFamily="18" charset="0"/>
              </a:rPr>
              <a:t>Подбирает быстро крошки</a:t>
            </a:r>
            <a:br>
              <a:rPr lang="ru-RU" sz="2000" b="1" dirty="0">
                <a:solidFill>
                  <a:srgbClr val="002060"/>
                </a:solidFill>
                <a:latin typeface="Times New Roman" panose="02020603050405020304" pitchFamily="18" charset="0"/>
                <a:cs typeface="Times New Roman" panose="02020603050405020304" pitchFamily="18" charset="0"/>
              </a:rPr>
            </a:br>
            <a:r>
              <a:rPr lang="ru-RU" sz="2000" b="1" dirty="0">
                <a:solidFill>
                  <a:srgbClr val="002060"/>
                </a:solidFill>
                <a:latin typeface="Times New Roman" panose="02020603050405020304" pitchFamily="18" charset="0"/>
                <a:cs typeface="Times New Roman" panose="02020603050405020304" pitchFamily="18" charset="0"/>
              </a:rPr>
              <a:t>И спасается от кошки.</a:t>
            </a:r>
          </a:p>
        </p:txBody>
      </p:sp>
      <p:sp>
        <p:nvSpPr>
          <p:cNvPr id="8" name="Прямоугольник 7"/>
          <p:cNvSpPr/>
          <p:nvPr/>
        </p:nvSpPr>
        <p:spPr>
          <a:xfrm>
            <a:off x="6156176" y="4444268"/>
            <a:ext cx="3600400" cy="584775"/>
          </a:xfrm>
          <a:prstGeom prst="rect">
            <a:avLst/>
          </a:prstGeom>
        </p:spPr>
        <p:txBody>
          <a:bodyPr wrap="square">
            <a:spAutoFit/>
          </a:bodyPr>
          <a:lstStyle/>
          <a:p>
            <a:r>
              <a:rPr lang="ru-RU" sz="3200" b="1" dirty="0">
                <a:solidFill>
                  <a:srgbClr val="FF0000"/>
                </a:solidFill>
                <a:latin typeface="Times New Roman" panose="02020603050405020304" pitchFamily="18" charset="0"/>
                <a:cs typeface="Times New Roman" panose="02020603050405020304" pitchFamily="18" charset="0"/>
              </a:rPr>
              <a:t>воробей</a:t>
            </a:r>
          </a:p>
        </p:txBody>
      </p:sp>
      <p:sp>
        <p:nvSpPr>
          <p:cNvPr id="9" name="Прямоугольник 8"/>
          <p:cNvSpPr/>
          <p:nvPr/>
        </p:nvSpPr>
        <p:spPr>
          <a:xfrm flipH="1">
            <a:off x="755576" y="3078252"/>
            <a:ext cx="2376264" cy="646331"/>
          </a:xfrm>
          <a:prstGeom prst="rect">
            <a:avLst/>
          </a:prstGeom>
        </p:spPr>
        <p:txBody>
          <a:bodyPr wrap="square">
            <a:spAutoFit/>
          </a:bodyPr>
          <a:lstStyle/>
          <a:p>
            <a:r>
              <a:rPr lang="ru-RU" sz="3600" b="1" dirty="0">
                <a:solidFill>
                  <a:srgbClr val="FF0000"/>
                </a:solidFill>
                <a:latin typeface="Times New Roman" panose="02020603050405020304" pitchFamily="18" charset="0"/>
                <a:cs typeface="Times New Roman" panose="02020603050405020304" pitchFamily="18" charset="0"/>
              </a:rPr>
              <a:t>синица</a:t>
            </a:r>
          </a:p>
        </p:txBody>
      </p:sp>
    </p:spTree>
    <p:extLst>
      <p:ext uri="{BB962C8B-B14F-4D97-AF65-F5344CB8AC3E}">
        <p14:creationId xmlns:p14="http://schemas.microsoft.com/office/powerpoint/2010/main" val="2374093948"/>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_900055</Template>
  <TotalTime>211</TotalTime>
  <Words>1383</Words>
  <Application>Microsoft Office PowerPoint</Application>
  <PresentationFormat>Экран (4:3)</PresentationFormat>
  <Paragraphs>140</Paragraphs>
  <Slides>28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28</vt:i4>
      </vt:variant>
    </vt:vector>
  </HeadingPairs>
  <TitlesOfParts>
    <vt:vector size="29"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User</cp:lastModifiedBy>
  <cp:revision>22</cp:revision>
  <dcterms:created xsi:type="dcterms:W3CDTF">2020-04-24T14:12:41Z</dcterms:created>
  <dcterms:modified xsi:type="dcterms:W3CDTF">2020-04-24T13:14:16Z</dcterms:modified>
</cp:coreProperties>
</file>