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57" r:id="rId3"/>
    <p:sldId id="258" r:id="rId4"/>
    <p:sldId id="259" r:id="rId5"/>
    <p:sldId id="262" r:id="rId6"/>
    <p:sldId id="260" r:id="rId7"/>
    <p:sldId id="263" r:id="rId8"/>
    <p:sldId id="261" r:id="rId9"/>
    <p:sldId id="264" r:id="rId10"/>
    <p:sldId id="269" r:id="rId11"/>
    <p:sldId id="265" r:id="rId12"/>
    <p:sldId id="266" r:id="rId13"/>
    <p:sldId id="267" r:id="rId14"/>
    <p:sldId id="268" r:id="rId15"/>
    <p:sldId id="272" r:id="rId16"/>
    <p:sldId id="271" r:id="rId17"/>
    <p:sldId id="270"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4624" autoAdjust="0"/>
  </p:normalViewPr>
  <p:slideViewPr>
    <p:cSldViewPr>
      <p:cViewPr>
        <p:scale>
          <a:sx n="68" d="100"/>
          <a:sy n="68" d="100"/>
        </p:scale>
        <p:origin x="-135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88FEB-5639-4A73-91B9-132F9EB966C3}" type="datetimeFigureOut">
              <a:rPr lang="ru-RU" smtClean="0"/>
              <a:pPr/>
              <a:t>26.04.2020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057F5-212A-402E-BF3B-AD7AE57D206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26.04.2020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26.04.2020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26.04.2020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26.04.2020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9.xml"/><Relationship Id="rId4" Type="http://schemas.openxmlformats.org/officeDocument/2006/relationships/image" Target="../media/image36.pn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0.png"/><Relationship Id="rId4" Type="http://schemas.openxmlformats.org/officeDocument/2006/relationships/slide" Target="slide11.xml"/><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58.jpe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slide" Target="slide14.xml"/><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13.jpeg"/><Relationship Id="rId7" Type="http://schemas.openxmlformats.org/officeDocument/2006/relationships/slide" Target="slide7.xml"/><Relationship Id="rId12" Type="http://schemas.openxmlformats.org/officeDocument/2006/relationships/image" Target="../media/image8.png"/><Relationship Id="rId17" Type="http://schemas.openxmlformats.org/officeDocument/2006/relationships/slide" Target="slide12.xml"/><Relationship Id="rId2" Type="http://schemas.openxmlformats.org/officeDocument/2006/relationships/slide" Target="slide6.xml"/><Relationship Id="rId16" Type="http://schemas.openxmlformats.org/officeDocument/2006/relationships/image" Target="../media/image10.png"/><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8.xml"/><Relationship Id="rId5" Type="http://schemas.openxmlformats.org/officeDocument/2006/relationships/slide" Target="slide5.xml"/><Relationship Id="rId15" Type="http://schemas.openxmlformats.org/officeDocument/2006/relationships/slide" Target="slide11.xml"/><Relationship Id="rId23" Type="http://schemas.openxmlformats.org/officeDocument/2006/relationships/image" Target="../media/image14.jpeg"/><Relationship Id="rId10" Type="http://schemas.openxmlformats.org/officeDocument/2006/relationships/image" Target="../media/image7.jpe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slide" Target="slide9.xml"/><Relationship Id="rId14" Type="http://schemas.openxmlformats.org/officeDocument/2006/relationships/image" Target="../media/image9.jpeg"/><Relationship Id="rId22"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slide" Target="slide3.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377808" cy="2808312"/>
          </a:xfrm>
        </p:spPr>
        <p:txBody>
          <a:bodyPr>
            <a:normAutofit/>
          </a:bodyPr>
          <a:lstStyle/>
          <a:p>
            <a:r>
              <a:rPr lang="ru-RU" sz="3600" b="1" dirty="0" smtClean="0"/>
              <a:t>«Улицы Таганрога,  названные в честь героев Великой Отечественной </a:t>
            </a:r>
            <a:br>
              <a:rPr lang="ru-RU" sz="3600" b="1" dirty="0" smtClean="0"/>
            </a:br>
            <a:r>
              <a:rPr lang="ru-RU" sz="3600" b="1" dirty="0" smtClean="0"/>
              <a:t>войны.» </a:t>
            </a:r>
            <a:endParaRPr lang="ru-RU" sz="3600" b="1" dirty="0"/>
          </a:p>
        </p:txBody>
      </p:sp>
      <p:pic>
        <p:nvPicPr>
          <p:cNvPr id="16386" name="Picture 2" descr="http://school30tag.moy.su/muzey/0_4b9ca_947cb1b1_XL.jpeg"/>
          <p:cNvPicPr>
            <a:picLocks noChangeAspect="1" noChangeArrowheads="1"/>
          </p:cNvPicPr>
          <p:nvPr/>
        </p:nvPicPr>
        <p:blipFill>
          <a:blip r:embed="rId2" cstate="print"/>
          <a:srcRect/>
          <a:stretch>
            <a:fillRect/>
          </a:stretch>
        </p:blipFill>
        <p:spPr bwMode="auto">
          <a:xfrm>
            <a:off x="467544" y="3431486"/>
            <a:ext cx="3816424" cy="28623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lum bright="20000"/>
          </a:blip>
          <a:srcRect/>
          <a:stretch>
            <a:fillRect/>
          </a:stretch>
        </p:blipFill>
        <p:spPr bwMode="auto">
          <a:xfrm>
            <a:off x="0" y="-1"/>
            <a:ext cx="9144000" cy="6911879"/>
          </a:xfrm>
          <a:prstGeom prst="rect">
            <a:avLst/>
          </a:prstGeom>
          <a:noFill/>
          <a:ln w="9525">
            <a:noFill/>
            <a:miter lim="800000"/>
            <a:headEnd/>
            <a:tailEnd/>
          </a:ln>
        </p:spPr>
      </p:pic>
      <p:sp>
        <p:nvSpPr>
          <p:cNvPr id="5" name="TextBox 4"/>
          <p:cNvSpPr txBox="1"/>
          <p:nvPr/>
        </p:nvSpPr>
        <p:spPr>
          <a:xfrm>
            <a:off x="3347864" y="3284984"/>
            <a:ext cx="5400600" cy="3477875"/>
          </a:xfrm>
          <a:prstGeom prst="rect">
            <a:avLst/>
          </a:prstGeom>
          <a:noFill/>
        </p:spPr>
        <p:txBody>
          <a:bodyPr wrap="square" rtlCol="0">
            <a:spAutoFit/>
          </a:bodyPr>
          <a:lstStyle/>
          <a:p>
            <a:pPr algn="just"/>
            <a:r>
              <a:rPr lang="ru-RU" sz="2000" b="1" dirty="0" smtClean="0">
                <a:solidFill>
                  <a:schemeClr val="bg1"/>
                </a:solidFill>
              </a:rPr>
              <a:t>    Семен Морозов стал одним из руководителей городской подпольной организации (</a:t>
            </a:r>
            <a:r>
              <a:rPr lang="ru-RU" sz="2000" b="1" dirty="0" smtClean="0">
                <a:solidFill>
                  <a:schemeClr val="bg1"/>
                </a:solidFill>
                <a:hlinkClick r:id="rId3" action="ppaction://hlinksldjump"/>
              </a:rPr>
              <a:t>Командир В.И. </a:t>
            </a:r>
            <a:r>
              <a:rPr lang="ru-RU" sz="2000" b="1" dirty="0" err="1" smtClean="0">
                <a:solidFill>
                  <a:schemeClr val="bg1"/>
                </a:solidFill>
                <a:hlinkClick r:id="rId3" action="ppaction://hlinksldjump"/>
              </a:rPr>
              <a:t>Афонов</a:t>
            </a:r>
            <a:r>
              <a:rPr lang="ru-RU" sz="2000" b="1" dirty="0" smtClean="0">
                <a:solidFill>
                  <a:schemeClr val="bg1"/>
                </a:solidFill>
                <a:hlinkClick r:id="rId3" action="ppaction://hlinksldjump"/>
              </a:rPr>
              <a:t>) </a:t>
            </a:r>
            <a:r>
              <a:rPr lang="ru-RU" sz="2000" b="1" dirty="0" smtClean="0">
                <a:solidFill>
                  <a:schemeClr val="bg1"/>
                </a:solidFill>
              </a:rPr>
              <a:t>В </a:t>
            </a:r>
            <a:r>
              <a:rPr lang="ru-RU" sz="2000" b="1" dirty="0" err="1" smtClean="0">
                <a:solidFill>
                  <a:schemeClr val="bg1"/>
                </a:solidFill>
              </a:rPr>
              <a:t>ферале</a:t>
            </a:r>
            <a:r>
              <a:rPr lang="ru-RU" sz="2000" b="1" dirty="0" smtClean="0">
                <a:solidFill>
                  <a:schemeClr val="bg1"/>
                </a:solidFill>
              </a:rPr>
              <a:t> 1943 года фашисты вышли на след организации, Семён и многие его товарищи были арестованы и, после жестоких пыток, расстреляны в Петрушиной балке.  Улица Морозова в Таганроге существует с 1948 года. Она проходит от улицы Дзержинского  до улицы Шаумяна. </a:t>
            </a:r>
            <a:endParaRPr lang="ru-RU" sz="2000" b="1" dirty="0">
              <a:solidFill>
                <a:schemeClr val="bg1"/>
              </a:solidFill>
            </a:endParaRPr>
          </a:p>
        </p:txBody>
      </p:sp>
      <p:pic>
        <p:nvPicPr>
          <p:cNvPr id="64515" name="Picture 3"/>
          <p:cNvPicPr>
            <a:picLocks noChangeAspect="1" noChangeArrowheads="1"/>
          </p:cNvPicPr>
          <p:nvPr/>
        </p:nvPicPr>
        <p:blipFill>
          <a:blip r:embed="rId4" cstate="print"/>
          <a:srcRect/>
          <a:stretch>
            <a:fillRect/>
          </a:stretch>
        </p:blipFill>
        <p:spPr bwMode="auto">
          <a:xfrm>
            <a:off x="395536" y="3356992"/>
            <a:ext cx="2679700" cy="3213100"/>
          </a:xfrm>
          <a:prstGeom prst="rect">
            <a:avLst/>
          </a:prstGeom>
          <a:noFill/>
          <a:ln w="9525">
            <a:noFill/>
            <a:miter lim="800000"/>
            <a:headEnd/>
            <a:tailEnd/>
          </a:ln>
        </p:spPr>
      </p:pic>
      <p:pic>
        <p:nvPicPr>
          <p:cNvPr id="8" name="Picture 8" descr="http://wreferat.baza-referat.ru/4_874172847-9099.wpic">
            <a:hlinkClick r:id="rId5" action="ppaction://hlinksldjump"/>
          </p:cNvPr>
          <p:cNvPicPr>
            <a:picLocks noChangeAspect="1" noChangeArrowheads="1"/>
          </p:cNvPicPr>
          <p:nvPr/>
        </p:nvPicPr>
        <p:blipFill>
          <a:blip r:embed="rId6" cstate="print"/>
          <a:srcRect/>
          <a:stretch>
            <a:fillRect/>
          </a:stretch>
        </p:blipFill>
        <p:spPr bwMode="auto">
          <a:xfrm>
            <a:off x="7452320" y="188640"/>
            <a:ext cx="1440160" cy="1872208"/>
          </a:xfrm>
          <a:prstGeom prst="rect">
            <a:avLst/>
          </a:prstGeom>
          <a:noFill/>
        </p:spPr>
      </p:pic>
      <p:sp>
        <p:nvSpPr>
          <p:cNvPr id="11" name="Прямоугольник 10"/>
          <p:cNvSpPr/>
          <p:nvPr/>
        </p:nvSpPr>
        <p:spPr>
          <a:xfrm>
            <a:off x="6012160" y="2060848"/>
            <a:ext cx="4392488" cy="1200329"/>
          </a:xfrm>
          <a:prstGeom prst="rect">
            <a:avLst/>
          </a:prstGeom>
        </p:spPr>
        <p:txBody>
          <a:bodyPr wrap="square">
            <a:spAutoFit/>
          </a:bodyPr>
          <a:lstStyle/>
          <a:p>
            <a:pPr algn="ctr"/>
            <a:r>
              <a:rPr lang="ru-RU" b="1" dirty="0" smtClean="0">
                <a:solidFill>
                  <a:schemeClr val="bg1"/>
                </a:solidFill>
              </a:rPr>
              <a:t>Морозов </a:t>
            </a:r>
          </a:p>
          <a:p>
            <a:pPr algn="ctr"/>
            <a:r>
              <a:rPr lang="ru-RU" b="1" dirty="0" smtClean="0">
                <a:solidFill>
                  <a:schemeClr val="bg1"/>
                </a:solidFill>
              </a:rPr>
              <a:t>Семён</a:t>
            </a:r>
          </a:p>
          <a:p>
            <a:pPr algn="ctr"/>
            <a:r>
              <a:rPr lang="ru-RU" b="1" dirty="0" smtClean="0">
                <a:solidFill>
                  <a:schemeClr val="bg1"/>
                </a:solidFill>
              </a:rPr>
              <a:t>Григорьевич</a:t>
            </a:r>
          </a:p>
          <a:p>
            <a:pPr algn="ctr"/>
            <a:r>
              <a:rPr lang="ru-RU" b="1" dirty="0" smtClean="0">
                <a:solidFill>
                  <a:schemeClr val="bg1"/>
                </a:solidFill>
              </a:rPr>
              <a:t>(1914-1943)</a:t>
            </a:r>
            <a:endParaRPr lang="ru-RU" b="1" dirty="0">
              <a:solidFill>
                <a:schemeClr val="bg1"/>
              </a:solidFill>
            </a:endParaRPr>
          </a:p>
        </p:txBody>
      </p:sp>
      <p:sp>
        <p:nvSpPr>
          <p:cNvPr id="12" name="Стрелка углом вверх 11">
            <a:hlinkClick r:id="rId7"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4516" name="Picture 4" descr="C:\Users\Alina\Desktop\New folder\SAM_0023.JPG"/>
          <p:cNvPicPr>
            <a:picLocks noChangeAspect="1" noChangeArrowheads="1"/>
          </p:cNvPicPr>
          <p:nvPr/>
        </p:nvPicPr>
        <p:blipFill>
          <a:blip r:embed="rId8" cstate="print"/>
          <a:srcRect/>
          <a:stretch>
            <a:fillRect/>
          </a:stretch>
        </p:blipFill>
        <p:spPr bwMode="auto">
          <a:xfrm>
            <a:off x="395536" y="260648"/>
            <a:ext cx="3744416" cy="2808312"/>
          </a:xfrm>
          <a:prstGeom prst="rect">
            <a:avLst/>
          </a:prstGeom>
          <a:noFill/>
        </p:spPr>
      </p:pic>
      <p:pic>
        <p:nvPicPr>
          <p:cNvPr id="64520" name="Picture 8" descr="http://new.virtualtaganrog.com/images/photos/medium/map59.jpg"/>
          <p:cNvPicPr>
            <a:picLocks noChangeAspect="1" noChangeArrowheads="1"/>
          </p:cNvPicPr>
          <p:nvPr/>
        </p:nvPicPr>
        <p:blipFill>
          <a:blip r:embed="rId9" cstate="print"/>
          <a:srcRect/>
          <a:stretch>
            <a:fillRect/>
          </a:stretch>
        </p:blipFill>
        <p:spPr bwMode="auto">
          <a:xfrm>
            <a:off x="4283968" y="332656"/>
            <a:ext cx="2592288" cy="25922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cstate="print">
            <a:lum bright="20000"/>
          </a:blip>
          <a:srcRect t="15518"/>
          <a:stretch>
            <a:fillRect/>
          </a:stretch>
        </p:blipFill>
        <p:spPr bwMode="auto">
          <a:xfrm>
            <a:off x="0" y="0"/>
            <a:ext cx="9144000" cy="6874634"/>
          </a:xfrm>
          <a:prstGeom prst="rect">
            <a:avLst/>
          </a:prstGeom>
          <a:noFill/>
          <a:ln w="9525">
            <a:noFill/>
            <a:miter lim="800000"/>
            <a:headEnd/>
            <a:tailEnd/>
          </a:ln>
        </p:spPr>
      </p:pic>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sp>
        <p:nvSpPr>
          <p:cNvPr id="5" name="Стрелка углом вверх 4">
            <a:hlinkClick r:id="rId3"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12">
            <a:hlinkClick r:id="rId4" action="ppaction://hlinksldjump"/>
          </p:cNvPr>
          <p:cNvPicPr>
            <a:picLocks noChangeAspect="1" noChangeArrowheads="1"/>
          </p:cNvPicPr>
          <p:nvPr/>
        </p:nvPicPr>
        <p:blipFill>
          <a:blip r:embed="rId5" cstate="print"/>
          <a:srcRect/>
          <a:stretch>
            <a:fillRect/>
          </a:stretch>
        </p:blipFill>
        <p:spPr bwMode="auto">
          <a:xfrm>
            <a:off x="2987824" y="260648"/>
            <a:ext cx="1706856" cy="2160240"/>
          </a:xfrm>
          <a:prstGeom prst="rect">
            <a:avLst/>
          </a:prstGeom>
          <a:noFill/>
          <a:ln w="9525">
            <a:noFill/>
            <a:miter lim="800000"/>
            <a:headEnd/>
            <a:tailEnd/>
          </a:ln>
        </p:spPr>
      </p:pic>
      <p:sp>
        <p:nvSpPr>
          <p:cNvPr id="7" name="Прямоугольник 6"/>
          <p:cNvSpPr/>
          <p:nvPr/>
        </p:nvSpPr>
        <p:spPr>
          <a:xfrm>
            <a:off x="2123728" y="2420888"/>
            <a:ext cx="3456384" cy="1200329"/>
          </a:xfrm>
          <a:prstGeom prst="rect">
            <a:avLst/>
          </a:prstGeom>
        </p:spPr>
        <p:txBody>
          <a:bodyPr wrap="square">
            <a:spAutoFit/>
          </a:bodyPr>
          <a:lstStyle/>
          <a:p>
            <a:pPr algn="ctr"/>
            <a:r>
              <a:rPr lang="ru-RU" b="1" dirty="0" err="1" smtClean="0">
                <a:solidFill>
                  <a:schemeClr val="bg1"/>
                </a:solidFill>
              </a:rPr>
              <a:t>Турубаров</a:t>
            </a:r>
            <a:endParaRPr lang="ru-RU" b="1" dirty="0" smtClean="0">
              <a:solidFill>
                <a:schemeClr val="bg1"/>
              </a:solidFill>
            </a:endParaRPr>
          </a:p>
          <a:p>
            <a:pPr algn="ctr"/>
            <a:r>
              <a:rPr lang="ru-RU" b="1" dirty="0" smtClean="0">
                <a:solidFill>
                  <a:schemeClr val="bg1"/>
                </a:solidFill>
              </a:rPr>
              <a:t> Петр</a:t>
            </a:r>
          </a:p>
          <a:p>
            <a:pPr algn="ctr"/>
            <a:r>
              <a:rPr lang="ru-RU" b="1" dirty="0" smtClean="0">
                <a:solidFill>
                  <a:schemeClr val="bg1"/>
                </a:solidFill>
              </a:rPr>
              <a:t>Кузьмич</a:t>
            </a:r>
          </a:p>
          <a:p>
            <a:pPr algn="ctr"/>
            <a:r>
              <a:rPr lang="ru-RU" b="1" dirty="0" smtClean="0">
                <a:solidFill>
                  <a:schemeClr val="bg1"/>
                </a:solidFill>
              </a:rPr>
              <a:t>(1918-1943)</a:t>
            </a:r>
            <a:endParaRPr lang="ru-RU" b="1" dirty="0">
              <a:solidFill>
                <a:schemeClr val="bg1"/>
              </a:solidFill>
            </a:endParaRPr>
          </a:p>
        </p:txBody>
      </p:sp>
      <p:sp>
        <p:nvSpPr>
          <p:cNvPr id="8" name="Прямоугольник 7"/>
          <p:cNvSpPr/>
          <p:nvPr/>
        </p:nvSpPr>
        <p:spPr>
          <a:xfrm>
            <a:off x="7020272" y="2420888"/>
            <a:ext cx="2123728" cy="1200329"/>
          </a:xfrm>
          <a:prstGeom prst="rect">
            <a:avLst/>
          </a:prstGeom>
        </p:spPr>
        <p:txBody>
          <a:bodyPr wrap="square">
            <a:spAutoFit/>
          </a:bodyPr>
          <a:lstStyle/>
          <a:p>
            <a:pPr algn="ctr"/>
            <a:r>
              <a:rPr lang="ru-RU" b="1" dirty="0" err="1" smtClean="0">
                <a:solidFill>
                  <a:schemeClr val="bg1"/>
                </a:solidFill>
              </a:rPr>
              <a:t>Турубарова</a:t>
            </a:r>
            <a:endParaRPr lang="ru-RU" b="1" dirty="0" smtClean="0">
              <a:solidFill>
                <a:schemeClr val="bg1"/>
              </a:solidFill>
            </a:endParaRPr>
          </a:p>
          <a:p>
            <a:pPr algn="ctr"/>
            <a:r>
              <a:rPr lang="ru-RU" b="1" dirty="0" smtClean="0">
                <a:solidFill>
                  <a:schemeClr val="bg1"/>
                </a:solidFill>
              </a:rPr>
              <a:t>Раиса</a:t>
            </a:r>
          </a:p>
          <a:p>
            <a:pPr algn="ctr"/>
            <a:r>
              <a:rPr lang="ru-RU" b="1" dirty="0" smtClean="0">
                <a:solidFill>
                  <a:schemeClr val="bg1"/>
                </a:solidFill>
              </a:rPr>
              <a:t>Кузьминична</a:t>
            </a:r>
          </a:p>
          <a:p>
            <a:pPr algn="ctr"/>
            <a:r>
              <a:rPr lang="ru-RU" b="1" dirty="0" smtClean="0">
                <a:solidFill>
                  <a:schemeClr val="bg1"/>
                </a:solidFill>
              </a:rPr>
              <a:t>(1926-1943)</a:t>
            </a:r>
            <a:endParaRPr lang="ru-RU" b="1" dirty="0">
              <a:solidFill>
                <a:schemeClr val="bg1"/>
              </a:solidFill>
            </a:endParaRPr>
          </a:p>
        </p:txBody>
      </p:sp>
      <p:pic>
        <p:nvPicPr>
          <p:cNvPr id="9" name="Picture 13">
            <a:hlinkClick r:id="rId6" action="ppaction://hlinksldjump"/>
          </p:cNvPr>
          <p:cNvPicPr>
            <a:picLocks noChangeAspect="1" noChangeArrowheads="1"/>
          </p:cNvPicPr>
          <p:nvPr/>
        </p:nvPicPr>
        <p:blipFill>
          <a:blip r:embed="rId7" cstate="print"/>
          <a:srcRect/>
          <a:stretch>
            <a:fillRect/>
          </a:stretch>
        </p:blipFill>
        <p:spPr bwMode="auto">
          <a:xfrm>
            <a:off x="7452320" y="260648"/>
            <a:ext cx="1368152" cy="2052725"/>
          </a:xfrm>
          <a:prstGeom prst="rect">
            <a:avLst/>
          </a:prstGeom>
          <a:noFill/>
          <a:ln w="9525">
            <a:noFill/>
            <a:miter lim="800000"/>
            <a:headEnd/>
            <a:tailEnd/>
          </a:ln>
        </p:spPr>
      </p:pic>
      <p:pic>
        <p:nvPicPr>
          <p:cNvPr id="10" name="Picture 14">
            <a:hlinkClick r:id="rId6" action="ppaction://hlinksldjump"/>
          </p:cNvPr>
          <p:cNvPicPr>
            <a:picLocks noChangeAspect="1" noChangeArrowheads="1"/>
          </p:cNvPicPr>
          <p:nvPr/>
        </p:nvPicPr>
        <p:blipFill>
          <a:blip r:embed="rId8" cstate="print"/>
          <a:srcRect/>
          <a:stretch>
            <a:fillRect/>
          </a:stretch>
        </p:blipFill>
        <p:spPr bwMode="auto">
          <a:xfrm>
            <a:off x="5220072" y="260647"/>
            <a:ext cx="1512168" cy="2179693"/>
          </a:xfrm>
          <a:prstGeom prst="rect">
            <a:avLst/>
          </a:prstGeom>
          <a:noFill/>
          <a:ln w="9525">
            <a:noFill/>
            <a:miter lim="800000"/>
            <a:headEnd/>
            <a:tailEnd/>
          </a:ln>
        </p:spPr>
      </p:pic>
      <p:sp>
        <p:nvSpPr>
          <p:cNvPr id="11" name="Прямоугольник 10"/>
          <p:cNvSpPr/>
          <p:nvPr/>
        </p:nvSpPr>
        <p:spPr>
          <a:xfrm>
            <a:off x="3779912" y="2420888"/>
            <a:ext cx="4572000" cy="1200329"/>
          </a:xfrm>
          <a:prstGeom prst="rect">
            <a:avLst/>
          </a:prstGeom>
        </p:spPr>
        <p:txBody>
          <a:bodyPr>
            <a:spAutoFit/>
          </a:bodyPr>
          <a:lstStyle/>
          <a:p>
            <a:pPr algn="ctr"/>
            <a:r>
              <a:rPr lang="ru-RU" b="1" dirty="0" err="1" smtClean="0">
                <a:solidFill>
                  <a:schemeClr val="bg1"/>
                </a:solidFill>
              </a:rPr>
              <a:t>Турубарова</a:t>
            </a:r>
            <a:r>
              <a:rPr lang="ru-RU" b="1" dirty="0" smtClean="0">
                <a:solidFill>
                  <a:schemeClr val="bg1"/>
                </a:solidFill>
              </a:rPr>
              <a:t> </a:t>
            </a:r>
          </a:p>
          <a:p>
            <a:pPr algn="ctr"/>
            <a:r>
              <a:rPr lang="ru-RU" b="1" dirty="0" smtClean="0">
                <a:solidFill>
                  <a:schemeClr val="bg1"/>
                </a:solidFill>
              </a:rPr>
              <a:t>Валентина </a:t>
            </a:r>
          </a:p>
          <a:p>
            <a:pPr algn="ctr"/>
            <a:r>
              <a:rPr lang="ru-RU" b="1" dirty="0" smtClean="0">
                <a:solidFill>
                  <a:schemeClr val="bg1"/>
                </a:solidFill>
              </a:rPr>
              <a:t>Кузьминична</a:t>
            </a:r>
          </a:p>
          <a:p>
            <a:pPr algn="ctr"/>
            <a:r>
              <a:rPr lang="ru-RU" b="1" dirty="0" smtClean="0">
                <a:solidFill>
                  <a:schemeClr val="bg1"/>
                </a:solidFill>
              </a:rPr>
              <a:t>(1919-1943)</a:t>
            </a:r>
            <a:endParaRPr lang="ru-RU" b="1" dirty="0">
              <a:solidFill>
                <a:schemeClr val="bg1"/>
              </a:solidFill>
            </a:endParaRPr>
          </a:p>
        </p:txBody>
      </p:sp>
      <p:sp>
        <p:nvSpPr>
          <p:cNvPr id="12" name="TextBox 11"/>
          <p:cNvSpPr txBox="1"/>
          <p:nvPr/>
        </p:nvSpPr>
        <p:spPr>
          <a:xfrm>
            <a:off x="2843808" y="3717032"/>
            <a:ext cx="6300192" cy="2862322"/>
          </a:xfrm>
          <a:prstGeom prst="rect">
            <a:avLst/>
          </a:prstGeom>
          <a:noFill/>
        </p:spPr>
        <p:txBody>
          <a:bodyPr wrap="square" rtlCol="0">
            <a:spAutoFit/>
          </a:bodyPr>
          <a:lstStyle/>
          <a:p>
            <a:pPr algn="ctr"/>
            <a:r>
              <a:rPr lang="ru-RU" sz="2000" b="1" dirty="0" smtClean="0">
                <a:solidFill>
                  <a:schemeClr val="bg1"/>
                </a:solidFill>
              </a:rPr>
              <a:t>Семья активных участников городской антифашисткой подпольной организации в период оккупации Таганрога</a:t>
            </a:r>
          </a:p>
          <a:p>
            <a:pPr algn="ctr"/>
            <a:r>
              <a:rPr lang="ru-RU" sz="2000" b="1" dirty="0" smtClean="0">
                <a:solidFill>
                  <a:schemeClr val="bg1"/>
                </a:solidFill>
              </a:rPr>
              <a:t>(1941-1943).   Трое из этой семьи расстреляны гитлеровцами. </a:t>
            </a:r>
          </a:p>
          <a:p>
            <a:pPr algn="ctr"/>
            <a:r>
              <a:rPr lang="ru-RU" sz="2000" b="1" dirty="0" smtClean="0">
                <a:solidFill>
                  <a:schemeClr val="bg1"/>
                </a:solidFill>
              </a:rPr>
              <a:t>В 1965 году бывшая 8-я линия Стахановского городка была названа улицей </a:t>
            </a:r>
            <a:r>
              <a:rPr lang="ru-RU" sz="2000" b="1" dirty="0" err="1" smtClean="0">
                <a:solidFill>
                  <a:schemeClr val="bg1"/>
                </a:solidFill>
              </a:rPr>
              <a:t>Турубаровых</a:t>
            </a:r>
            <a:r>
              <a:rPr lang="ru-RU" sz="2000" b="1" dirty="0" smtClean="0">
                <a:solidFill>
                  <a:schemeClr val="bg1"/>
                </a:solidFill>
              </a:rPr>
              <a:t>, она расположена между улицами Зои Космодемьянской и Бабушкина.  </a:t>
            </a:r>
            <a:endParaRPr lang="ru-RU" sz="2000" b="1" dirty="0">
              <a:solidFill>
                <a:schemeClr val="bg1"/>
              </a:solidFill>
            </a:endParaRPr>
          </a:p>
        </p:txBody>
      </p:sp>
      <p:pic>
        <p:nvPicPr>
          <p:cNvPr id="60419" name="Picture 3"/>
          <p:cNvPicPr>
            <a:picLocks noChangeAspect="1" noChangeArrowheads="1"/>
          </p:cNvPicPr>
          <p:nvPr/>
        </p:nvPicPr>
        <p:blipFill>
          <a:blip r:embed="rId9" cstate="print"/>
          <a:srcRect/>
          <a:stretch>
            <a:fillRect/>
          </a:stretch>
        </p:blipFill>
        <p:spPr bwMode="auto">
          <a:xfrm>
            <a:off x="251520" y="332656"/>
            <a:ext cx="2462911" cy="59766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 presetClass="entr" presetSubtype="16" fill="hold" nodeType="afterEffect">
                                  <p:stCondLst>
                                    <p:cond delay="0"/>
                                  </p:stCondLst>
                                  <p:childTnLst>
                                    <p:set>
                                      <p:cBhvr>
                                        <p:cTn id="36" dur="1" fill="hold">
                                          <p:stCondLst>
                                            <p:cond delay="0"/>
                                          </p:stCondLst>
                                        </p:cTn>
                                        <p:tgtEl>
                                          <p:spTgt spid="60419"/>
                                        </p:tgtEl>
                                        <p:attrNameLst>
                                          <p:attrName>style.visibility</p:attrName>
                                        </p:attrNameLst>
                                      </p:cBhvr>
                                      <p:to>
                                        <p:strVal val="visible"/>
                                      </p:to>
                                    </p:set>
                                    <p:animEffect transition="in" filter="box(in)">
                                      <p:cBhvr>
                                        <p:cTn id="37" dur="500"/>
                                        <p:tgtEl>
                                          <p:spTgt spid="6041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0" name="Picture 10"/>
          <p:cNvPicPr>
            <a:picLocks noChangeAspect="1" noChangeArrowheads="1"/>
          </p:cNvPicPr>
          <p:nvPr/>
        </p:nvPicPr>
        <p:blipFill>
          <a:blip r:embed="rId2" cstate="print"/>
          <a:srcRect/>
          <a:stretch>
            <a:fillRect/>
          </a:stretch>
        </p:blipFill>
        <p:spPr bwMode="auto">
          <a:xfrm>
            <a:off x="0" y="-16634"/>
            <a:ext cx="9144000" cy="6891268"/>
          </a:xfrm>
          <a:prstGeom prst="rect">
            <a:avLst/>
          </a:prstGeom>
          <a:noFill/>
          <a:ln w="9525">
            <a:noFill/>
            <a:miter lim="800000"/>
            <a:headEnd/>
            <a:tailEnd/>
          </a:ln>
        </p:spPr>
      </p:pic>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61442" name="Picture 2"/>
          <p:cNvPicPr>
            <a:picLocks noChangeAspect="1" noChangeArrowheads="1"/>
          </p:cNvPicPr>
          <p:nvPr/>
        </p:nvPicPr>
        <p:blipFill>
          <a:blip r:embed="rId3" cstate="print"/>
          <a:srcRect/>
          <a:stretch>
            <a:fillRect/>
          </a:stretch>
        </p:blipFill>
        <p:spPr bwMode="auto">
          <a:xfrm>
            <a:off x="0" y="-27067"/>
            <a:ext cx="9144000" cy="6913334"/>
          </a:xfrm>
          <a:prstGeom prst="rect">
            <a:avLst/>
          </a:prstGeom>
          <a:noFill/>
          <a:ln w="9525">
            <a:noFill/>
            <a:miter lim="800000"/>
            <a:headEnd/>
            <a:tailEnd/>
          </a:ln>
        </p:spPr>
      </p:pic>
      <p:sp>
        <p:nvSpPr>
          <p:cNvPr id="5" name="Стрелка углом вверх 4">
            <a:hlinkClick r:id="rId4"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44" name="Picture 4" descr="http://www.fire-of-war.ru/podpolie/sc-pic/i0156.jpg"/>
          <p:cNvPicPr>
            <a:picLocks noChangeAspect="1" noChangeArrowheads="1"/>
          </p:cNvPicPr>
          <p:nvPr/>
        </p:nvPicPr>
        <p:blipFill>
          <a:blip r:embed="rId5" cstate="print"/>
          <a:srcRect/>
          <a:stretch>
            <a:fillRect/>
          </a:stretch>
        </p:blipFill>
        <p:spPr bwMode="auto">
          <a:xfrm>
            <a:off x="4248150" y="332656"/>
            <a:ext cx="4895850" cy="3438526"/>
          </a:xfrm>
          <a:prstGeom prst="rect">
            <a:avLst/>
          </a:prstGeom>
          <a:noFill/>
        </p:spPr>
      </p:pic>
      <p:pic>
        <p:nvPicPr>
          <p:cNvPr id="61446" name="Picture 6" descr="http://tf1.mosfont.ru/photo/05/31/48/531485_s.jpg"/>
          <p:cNvPicPr>
            <a:picLocks noChangeAspect="1" noChangeArrowheads="1"/>
          </p:cNvPicPr>
          <p:nvPr/>
        </p:nvPicPr>
        <p:blipFill>
          <a:blip r:embed="rId6" cstate="print"/>
          <a:srcRect/>
          <a:stretch>
            <a:fillRect/>
          </a:stretch>
        </p:blipFill>
        <p:spPr bwMode="auto">
          <a:xfrm>
            <a:off x="323528" y="3899911"/>
            <a:ext cx="4752528" cy="2699436"/>
          </a:xfrm>
          <a:prstGeom prst="rect">
            <a:avLst/>
          </a:prstGeom>
          <a:noFill/>
        </p:spPr>
      </p:pic>
      <p:pic>
        <p:nvPicPr>
          <p:cNvPr id="61447" name="Picture 7" descr="C:\Users\Alina\Desktop\New folder\SAM_0019.JPG"/>
          <p:cNvPicPr>
            <a:picLocks noChangeAspect="1" noChangeArrowheads="1"/>
          </p:cNvPicPr>
          <p:nvPr/>
        </p:nvPicPr>
        <p:blipFill>
          <a:blip r:embed="rId7" cstate="print"/>
          <a:srcRect/>
          <a:stretch>
            <a:fillRect/>
          </a:stretch>
        </p:blipFill>
        <p:spPr bwMode="auto">
          <a:xfrm>
            <a:off x="251520" y="476672"/>
            <a:ext cx="3840427" cy="2880320"/>
          </a:xfrm>
          <a:prstGeom prst="rect">
            <a:avLst/>
          </a:prstGeom>
          <a:noFill/>
        </p:spPr>
      </p:pic>
      <p:pic>
        <p:nvPicPr>
          <p:cNvPr id="61449" name="Picture 9" descr="http://media.vse-sto.ru/autoservices/IMG_38653.jpg"/>
          <p:cNvPicPr>
            <a:picLocks noChangeAspect="1" noChangeArrowheads="1"/>
          </p:cNvPicPr>
          <p:nvPr/>
        </p:nvPicPr>
        <p:blipFill>
          <a:blip r:embed="rId8" cstate="print"/>
          <a:srcRect/>
          <a:stretch>
            <a:fillRect/>
          </a:stretch>
        </p:blipFill>
        <p:spPr bwMode="auto">
          <a:xfrm>
            <a:off x="5220072" y="3861048"/>
            <a:ext cx="3665984" cy="2138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46"/>
                                        </p:tgtEl>
                                        <p:attrNameLst>
                                          <p:attrName>style.visibility</p:attrName>
                                        </p:attrNameLst>
                                      </p:cBhvr>
                                      <p:to>
                                        <p:strVal val="visible"/>
                                      </p:to>
                                    </p:set>
                                    <p:anim calcmode="lin" valueType="num">
                                      <p:cBhvr additive="base">
                                        <p:cTn id="12" dur="500" fill="hold"/>
                                        <p:tgtEl>
                                          <p:spTgt spid="61446"/>
                                        </p:tgtEl>
                                        <p:attrNameLst>
                                          <p:attrName>ppt_x</p:attrName>
                                        </p:attrNameLst>
                                      </p:cBhvr>
                                      <p:tavLst>
                                        <p:tav tm="0">
                                          <p:val>
                                            <p:strVal val="#ppt_x"/>
                                          </p:val>
                                        </p:tav>
                                        <p:tav tm="100000">
                                          <p:val>
                                            <p:strVal val="#ppt_x"/>
                                          </p:val>
                                        </p:tav>
                                      </p:tavLst>
                                    </p:anim>
                                    <p:anim calcmode="lin" valueType="num">
                                      <p:cBhvr additive="base">
                                        <p:cTn id="13" dur="500" fill="hold"/>
                                        <p:tgtEl>
                                          <p:spTgt spid="6144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1447"/>
                                        </p:tgtEl>
                                        <p:attrNameLst>
                                          <p:attrName>style.visibility</p:attrName>
                                        </p:attrNameLst>
                                      </p:cBhvr>
                                      <p:to>
                                        <p:strVal val="visible"/>
                                      </p:to>
                                    </p:set>
                                    <p:anim calcmode="lin" valueType="num">
                                      <p:cBhvr additive="base">
                                        <p:cTn id="17" dur="500" fill="hold"/>
                                        <p:tgtEl>
                                          <p:spTgt spid="61447"/>
                                        </p:tgtEl>
                                        <p:attrNameLst>
                                          <p:attrName>ppt_x</p:attrName>
                                        </p:attrNameLst>
                                      </p:cBhvr>
                                      <p:tavLst>
                                        <p:tav tm="0">
                                          <p:val>
                                            <p:strVal val="#ppt_x"/>
                                          </p:val>
                                        </p:tav>
                                        <p:tav tm="100000">
                                          <p:val>
                                            <p:strVal val="#ppt_x"/>
                                          </p:val>
                                        </p:tav>
                                      </p:tavLst>
                                    </p:anim>
                                    <p:anim calcmode="lin" valueType="num">
                                      <p:cBhvr additive="base">
                                        <p:cTn id="18" dur="500" fill="hold"/>
                                        <p:tgtEl>
                                          <p:spTgt spid="6144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1449"/>
                                        </p:tgtEl>
                                        <p:attrNameLst>
                                          <p:attrName>style.visibility</p:attrName>
                                        </p:attrNameLst>
                                      </p:cBhvr>
                                      <p:to>
                                        <p:strVal val="visible"/>
                                      </p:to>
                                    </p:set>
                                    <p:anim calcmode="lin" valueType="num">
                                      <p:cBhvr additive="base">
                                        <p:cTn id="22" dur="500" fill="hold"/>
                                        <p:tgtEl>
                                          <p:spTgt spid="61449"/>
                                        </p:tgtEl>
                                        <p:attrNameLst>
                                          <p:attrName>ppt_x</p:attrName>
                                        </p:attrNameLst>
                                      </p:cBhvr>
                                      <p:tavLst>
                                        <p:tav tm="0">
                                          <p:val>
                                            <p:strVal val="#ppt_x"/>
                                          </p:val>
                                        </p:tav>
                                        <p:tav tm="100000">
                                          <p:val>
                                            <p:strVal val="#ppt_x"/>
                                          </p:val>
                                        </p:tav>
                                      </p:tavLst>
                                    </p:anim>
                                    <p:anim calcmode="lin" valueType="num">
                                      <p:cBhvr additive="base">
                                        <p:cTn id="23" dur="500" fill="hold"/>
                                        <p:tgtEl>
                                          <p:spTgt spid="61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62466" name="Picture 2"/>
          <p:cNvPicPr>
            <a:picLocks noChangeAspect="1" noChangeArrowheads="1"/>
          </p:cNvPicPr>
          <p:nvPr/>
        </p:nvPicPr>
        <p:blipFill>
          <a:blip r:embed="rId2" cstate="print"/>
          <a:srcRect/>
          <a:stretch>
            <a:fillRect/>
          </a:stretch>
        </p:blipFill>
        <p:spPr bwMode="auto">
          <a:xfrm>
            <a:off x="0" y="0"/>
            <a:ext cx="9144000" cy="6913334"/>
          </a:xfrm>
          <a:prstGeom prst="rect">
            <a:avLst/>
          </a:prstGeom>
          <a:noFill/>
          <a:ln w="9525">
            <a:noFill/>
            <a:miter lim="800000"/>
            <a:headEnd/>
            <a:tailEnd/>
          </a:ln>
        </p:spPr>
      </p:pic>
      <p:sp>
        <p:nvSpPr>
          <p:cNvPr id="5" name="Стрелка углом вверх 4">
            <a:hlinkClick r:id="rId3"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2467" name="Picture 3" descr="C:\Users\Alina\Desktop\New folder\SAM_0046.JPG"/>
          <p:cNvPicPr>
            <a:picLocks noChangeAspect="1" noChangeArrowheads="1"/>
          </p:cNvPicPr>
          <p:nvPr/>
        </p:nvPicPr>
        <p:blipFill>
          <a:blip r:embed="rId4" cstate="print"/>
          <a:srcRect/>
          <a:stretch>
            <a:fillRect/>
          </a:stretch>
        </p:blipFill>
        <p:spPr bwMode="auto">
          <a:xfrm>
            <a:off x="323528" y="3933056"/>
            <a:ext cx="3384376" cy="2538282"/>
          </a:xfrm>
          <a:prstGeom prst="rect">
            <a:avLst/>
          </a:prstGeom>
          <a:noFill/>
        </p:spPr>
      </p:pic>
      <p:pic>
        <p:nvPicPr>
          <p:cNvPr id="62470" name="Picture 6" descr="http://img-fotki.yandex.ru/get/4700/marary.3/0_585a7_aed0bcfe_L"/>
          <p:cNvPicPr>
            <a:picLocks noChangeAspect="1" noChangeArrowheads="1"/>
          </p:cNvPicPr>
          <p:nvPr/>
        </p:nvPicPr>
        <p:blipFill>
          <a:blip r:embed="rId5" cstate="print"/>
          <a:srcRect/>
          <a:stretch>
            <a:fillRect/>
          </a:stretch>
        </p:blipFill>
        <p:spPr bwMode="auto">
          <a:xfrm>
            <a:off x="3923929" y="404664"/>
            <a:ext cx="2520280" cy="2736304"/>
          </a:xfrm>
          <a:prstGeom prst="rect">
            <a:avLst/>
          </a:prstGeom>
          <a:noFill/>
        </p:spPr>
      </p:pic>
      <p:pic>
        <p:nvPicPr>
          <p:cNvPr id="62472" name="Picture 8" descr="http://img-fotki.yandex.ru/get/4421/18247536.0/0_6d0ff_29b69626_L"/>
          <p:cNvPicPr>
            <a:picLocks noChangeAspect="1" noChangeArrowheads="1"/>
          </p:cNvPicPr>
          <p:nvPr/>
        </p:nvPicPr>
        <p:blipFill>
          <a:blip r:embed="rId6" cstate="print"/>
          <a:srcRect/>
          <a:stretch>
            <a:fillRect/>
          </a:stretch>
        </p:blipFill>
        <p:spPr bwMode="auto">
          <a:xfrm>
            <a:off x="395536" y="404664"/>
            <a:ext cx="3270391" cy="2779535"/>
          </a:xfrm>
          <a:prstGeom prst="rect">
            <a:avLst/>
          </a:prstGeom>
          <a:noFill/>
        </p:spPr>
      </p:pic>
      <p:pic>
        <p:nvPicPr>
          <p:cNvPr id="10" name="Picture 16" descr="http://komsomol-museum.ru/wp-content/uploads/2013/04/0_8562d_845ca574_XL.jpeg">
            <a:hlinkClick r:id="rId7" action="ppaction://hlinksldjump"/>
          </p:cNvPr>
          <p:cNvPicPr>
            <a:picLocks noChangeAspect="1" noChangeArrowheads="1"/>
          </p:cNvPicPr>
          <p:nvPr/>
        </p:nvPicPr>
        <p:blipFill>
          <a:blip r:embed="rId8" cstate="print"/>
          <a:srcRect/>
          <a:stretch>
            <a:fillRect/>
          </a:stretch>
        </p:blipFill>
        <p:spPr bwMode="auto">
          <a:xfrm>
            <a:off x="7308304" y="404664"/>
            <a:ext cx="1351773" cy="1872208"/>
          </a:xfrm>
          <a:prstGeom prst="rect">
            <a:avLst/>
          </a:prstGeom>
          <a:noFill/>
        </p:spPr>
      </p:pic>
      <p:sp>
        <p:nvSpPr>
          <p:cNvPr id="11" name="Прямоугольник 10"/>
          <p:cNvSpPr/>
          <p:nvPr/>
        </p:nvSpPr>
        <p:spPr>
          <a:xfrm>
            <a:off x="7092280" y="2276872"/>
            <a:ext cx="1800200" cy="1200329"/>
          </a:xfrm>
          <a:prstGeom prst="rect">
            <a:avLst/>
          </a:prstGeom>
        </p:spPr>
        <p:txBody>
          <a:bodyPr wrap="square">
            <a:spAutoFit/>
          </a:bodyPr>
          <a:lstStyle/>
          <a:p>
            <a:pPr algn="ctr"/>
            <a:r>
              <a:rPr lang="ru-RU" b="1" dirty="0" smtClean="0">
                <a:solidFill>
                  <a:schemeClr val="bg1"/>
                </a:solidFill>
              </a:rPr>
              <a:t>Чайкина</a:t>
            </a:r>
          </a:p>
          <a:p>
            <a:pPr algn="ctr"/>
            <a:r>
              <a:rPr lang="ru-RU" b="1" dirty="0" smtClean="0">
                <a:solidFill>
                  <a:schemeClr val="bg1"/>
                </a:solidFill>
              </a:rPr>
              <a:t>Елизавета</a:t>
            </a:r>
          </a:p>
          <a:p>
            <a:pPr algn="ctr"/>
            <a:r>
              <a:rPr lang="ru-RU" b="1" dirty="0" smtClean="0">
                <a:solidFill>
                  <a:schemeClr val="bg1"/>
                </a:solidFill>
              </a:rPr>
              <a:t>Ивановна</a:t>
            </a:r>
          </a:p>
          <a:p>
            <a:pPr algn="ctr"/>
            <a:r>
              <a:rPr lang="ru-RU" b="1" dirty="0" smtClean="0">
                <a:solidFill>
                  <a:schemeClr val="bg1"/>
                </a:solidFill>
              </a:rPr>
              <a:t>(1918-1941)</a:t>
            </a:r>
            <a:endParaRPr lang="ru-RU" b="1" dirty="0">
              <a:solidFill>
                <a:schemeClr val="bg1"/>
              </a:solidFill>
            </a:endParaRPr>
          </a:p>
        </p:txBody>
      </p:sp>
      <p:sp>
        <p:nvSpPr>
          <p:cNvPr id="12" name="TextBox 11"/>
          <p:cNvSpPr txBox="1"/>
          <p:nvPr/>
        </p:nvSpPr>
        <p:spPr>
          <a:xfrm>
            <a:off x="3923928" y="3429000"/>
            <a:ext cx="4968552" cy="3139321"/>
          </a:xfrm>
          <a:prstGeom prst="rect">
            <a:avLst/>
          </a:prstGeom>
          <a:noFill/>
        </p:spPr>
        <p:txBody>
          <a:bodyPr wrap="square" rtlCol="0">
            <a:spAutoFit/>
          </a:bodyPr>
          <a:lstStyle/>
          <a:p>
            <a:pPr algn="just"/>
            <a:r>
              <a:rPr lang="ru-RU" b="1" dirty="0" smtClean="0">
                <a:solidFill>
                  <a:schemeClr val="bg1"/>
                </a:solidFill>
              </a:rPr>
              <a:t>       Родилась в д. Руна Калининской  области в крестьянской семье. С 1933 года заведовала избой-читальней. Во время фашисткой оккупации Лиза Чайкина принимала активное участие в операциях партизанского отряда. В ноябре 1941 года во время разведки была схвачена фашистами. Даже под пытками она отказалась рассказать о местонахождении партизанского отряда и была расстреляна. </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2472"/>
                                        </p:tgtEl>
                                        <p:attrNameLst>
                                          <p:attrName>style.visibility</p:attrName>
                                        </p:attrNameLst>
                                      </p:cBhvr>
                                      <p:to>
                                        <p:strVal val="visible"/>
                                      </p:to>
                                    </p:set>
                                    <p:anim calcmode="lin" valueType="num">
                                      <p:cBhvr additive="base">
                                        <p:cTn id="17" dur="500" fill="hold"/>
                                        <p:tgtEl>
                                          <p:spTgt spid="62472"/>
                                        </p:tgtEl>
                                        <p:attrNameLst>
                                          <p:attrName>ppt_x</p:attrName>
                                        </p:attrNameLst>
                                      </p:cBhvr>
                                      <p:tavLst>
                                        <p:tav tm="0">
                                          <p:val>
                                            <p:strVal val="#ppt_x"/>
                                          </p:val>
                                        </p:tav>
                                        <p:tav tm="100000">
                                          <p:val>
                                            <p:strVal val="#ppt_x"/>
                                          </p:val>
                                        </p:tav>
                                      </p:tavLst>
                                    </p:anim>
                                    <p:anim calcmode="lin" valueType="num">
                                      <p:cBhvr additive="base">
                                        <p:cTn id="18" dur="500" fill="hold"/>
                                        <p:tgtEl>
                                          <p:spTgt spid="6247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2467"/>
                                        </p:tgtEl>
                                        <p:attrNameLst>
                                          <p:attrName>style.visibility</p:attrName>
                                        </p:attrNameLst>
                                      </p:cBhvr>
                                      <p:to>
                                        <p:strVal val="visible"/>
                                      </p:to>
                                    </p:set>
                                    <p:anim calcmode="lin" valueType="num">
                                      <p:cBhvr additive="base">
                                        <p:cTn id="22" dur="500" fill="hold"/>
                                        <p:tgtEl>
                                          <p:spTgt spid="62467"/>
                                        </p:tgtEl>
                                        <p:attrNameLst>
                                          <p:attrName>ppt_x</p:attrName>
                                        </p:attrNameLst>
                                      </p:cBhvr>
                                      <p:tavLst>
                                        <p:tav tm="0">
                                          <p:val>
                                            <p:strVal val="#ppt_x"/>
                                          </p:val>
                                        </p:tav>
                                        <p:tav tm="100000">
                                          <p:val>
                                            <p:strVal val="#ppt_x"/>
                                          </p:val>
                                        </p:tav>
                                      </p:tavLst>
                                    </p:anim>
                                    <p:anim calcmode="lin" valueType="num">
                                      <p:cBhvr additive="base">
                                        <p:cTn id="23" dur="500" fill="hold"/>
                                        <p:tgtEl>
                                          <p:spTgt spid="6246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2470"/>
                                        </p:tgtEl>
                                        <p:attrNameLst>
                                          <p:attrName>style.visibility</p:attrName>
                                        </p:attrNameLst>
                                      </p:cBhvr>
                                      <p:to>
                                        <p:strVal val="visible"/>
                                      </p:to>
                                    </p:set>
                                    <p:anim calcmode="lin" valueType="num">
                                      <p:cBhvr additive="base">
                                        <p:cTn id="27" dur="500" fill="hold"/>
                                        <p:tgtEl>
                                          <p:spTgt spid="62470"/>
                                        </p:tgtEl>
                                        <p:attrNameLst>
                                          <p:attrName>ppt_x</p:attrName>
                                        </p:attrNameLst>
                                      </p:cBhvr>
                                      <p:tavLst>
                                        <p:tav tm="0">
                                          <p:val>
                                            <p:strVal val="#ppt_x"/>
                                          </p:val>
                                        </p:tav>
                                        <p:tav tm="100000">
                                          <p:val>
                                            <p:strVal val="#ppt_x"/>
                                          </p:val>
                                        </p:tav>
                                      </p:tavLst>
                                    </p:anim>
                                    <p:anim calcmode="lin" valueType="num">
                                      <p:cBhvr additive="base">
                                        <p:cTn id="28" dur="500" fill="hold"/>
                                        <p:tgtEl>
                                          <p:spTgt spid="6247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63490" name="Picture 2"/>
          <p:cNvPicPr>
            <a:picLocks noChangeAspect="1" noChangeArrowheads="1"/>
          </p:cNvPicPr>
          <p:nvPr/>
        </p:nvPicPr>
        <p:blipFill>
          <a:blip r:embed="rId2" cstate="print">
            <a:lum bright="20000"/>
          </a:blip>
          <a:srcRect/>
          <a:stretch>
            <a:fillRect/>
          </a:stretch>
        </p:blipFill>
        <p:spPr bwMode="auto">
          <a:xfrm>
            <a:off x="0" y="0"/>
            <a:ext cx="9144000" cy="6913334"/>
          </a:xfrm>
          <a:prstGeom prst="rect">
            <a:avLst/>
          </a:prstGeom>
          <a:noFill/>
          <a:ln w="9525">
            <a:noFill/>
            <a:miter lim="800000"/>
            <a:headEnd/>
            <a:tailEnd/>
          </a:ln>
        </p:spPr>
      </p:pic>
      <p:sp>
        <p:nvSpPr>
          <p:cNvPr id="5" name="Стрелка углом вверх 4">
            <a:hlinkClick r:id="rId3"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707904" y="548680"/>
            <a:ext cx="4572000" cy="1323439"/>
          </a:xfrm>
          <a:prstGeom prst="rect">
            <a:avLst/>
          </a:prstGeom>
        </p:spPr>
        <p:txBody>
          <a:bodyPr>
            <a:spAutoFit/>
          </a:bodyPr>
          <a:lstStyle/>
          <a:p>
            <a:pPr algn="ctr"/>
            <a:r>
              <a:rPr lang="vi-VN" sz="2000" b="1" dirty="0" smtClean="0">
                <a:solidFill>
                  <a:schemeClr val="bg1"/>
                </a:solidFill>
              </a:rPr>
              <a:t>Анато́лий </a:t>
            </a:r>
            <a:endParaRPr lang="ru-RU" sz="2000" b="1" dirty="0" smtClean="0">
              <a:solidFill>
                <a:schemeClr val="bg1"/>
              </a:solidFill>
            </a:endParaRPr>
          </a:p>
          <a:p>
            <a:pPr algn="ctr"/>
            <a:r>
              <a:rPr lang="vi-VN" sz="2000" b="1" dirty="0" smtClean="0">
                <a:solidFill>
                  <a:schemeClr val="bg1"/>
                </a:solidFill>
              </a:rPr>
              <a:t>Гео́ргиевич </a:t>
            </a:r>
            <a:endParaRPr lang="ru-RU" sz="2000" b="1" dirty="0" smtClean="0">
              <a:solidFill>
                <a:schemeClr val="bg1"/>
              </a:solidFill>
            </a:endParaRPr>
          </a:p>
          <a:p>
            <a:pPr algn="ctr"/>
            <a:r>
              <a:rPr lang="vi-VN" sz="2000" b="1" dirty="0" smtClean="0">
                <a:solidFill>
                  <a:schemeClr val="bg1"/>
                </a:solidFill>
              </a:rPr>
              <a:t>Лома́кин </a:t>
            </a:r>
            <a:endParaRPr lang="ru-RU" sz="2000" b="1" dirty="0" smtClean="0">
              <a:solidFill>
                <a:schemeClr val="bg1"/>
              </a:solidFill>
            </a:endParaRPr>
          </a:p>
          <a:p>
            <a:pPr algn="ctr"/>
            <a:r>
              <a:rPr lang="vi-VN" sz="2000" b="1" dirty="0" smtClean="0">
                <a:solidFill>
                  <a:schemeClr val="bg1"/>
                </a:solidFill>
              </a:rPr>
              <a:t>(1921—1944)</a:t>
            </a:r>
            <a:r>
              <a:rPr lang="vi-VN" sz="2000" dirty="0" smtClean="0"/>
              <a:t> </a:t>
            </a:r>
            <a:endParaRPr lang="ru-RU" sz="2000" b="1" dirty="0">
              <a:solidFill>
                <a:schemeClr val="bg1"/>
              </a:solidFill>
            </a:endParaRPr>
          </a:p>
        </p:txBody>
      </p:sp>
      <p:sp>
        <p:nvSpPr>
          <p:cNvPr id="12" name="TextBox 11"/>
          <p:cNvSpPr txBox="1"/>
          <p:nvPr/>
        </p:nvSpPr>
        <p:spPr>
          <a:xfrm>
            <a:off x="4499992" y="2132856"/>
            <a:ext cx="4644008" cy="4555093"/>
          </a:xfrm>
          <a:prstGeom prst="rect">
            <a:avLst/>
          </a:prstGeom>
          <a:noFill/>
        </p:spPr>
        <p:txBody>
          <a:bodyPr wrap="square" rtlCol="0">
            <a:spAutoFit/>
          </a:bodyPr>
          <a:lstStyle/>
          <a:p>
            <a:pPr algn="just"/>
            <a:r>
              <a:rPr lang="ru-RU" dirty="0" smtClean="0">
                <a:solidFill>
                  <a:schemeClr val="bg1"/>
                </a:solidFill>
              </a:rPr>
              <a:t> </a:t>
            </a:r>
            <a:r>
              <a:rPr lang="ru-RU" sz="1600" b="1" dirty="0" smtClean="0">
                <a:solidFill>
                  <a:schemeClr val="bg1"/>
                </a:solidFill>
              </a:rPr>
              <a:t>Ломакин Анатолий Георгиевич родился 09.04.1921 в городе Таганроге. Участник Великой Отечественной войны, заместитель командира эскадрильи 21-го истребительного авиационного полка, с марта 1942 по январь 1944 года совершал боевые вылеты, сбил 24 вражеских самолета. Капитан Ломакин А.Г. погиб в воздушном бою в районе станции Волосово Ленинградской области 25 января 1944 года (тело не найдено).</a:t>
            </a:r>
          </a:p>
          <a:p>
            <a:pPr algn="just"/>
            <a:r>
              <a:rPr lang="ru-RU" sz="1600" b="1" dirty="0" smtClean="0">
                <a:solidFill>
                  <a:schemeClr val="bg1"/>
                </a:solidFill>
              </a:rPr>
              <a:t>За образцовое выполнение заданий командования на фронте борьбы с немецко-фашистскими захватчиками и проявленные при этом отвагу и геройство Указом Президиума Верховного Совета СССР от 22.01.1944 Ломакину А.Г. присвоено звание Героя Советского Союза.</a:t>
            </a:r>
          </a:p>
        </p:txBody>
      </p:sp>
      <p:pic>
        <p:nvPicPr>
          <p:cNvPr id="3074" name="Picture 2" descr="https://img0.liveinternet.ru/images/attach/c/2/73/869/73869856_lomakin1.jpg"/>
          <p:cNvPicPr>
            <a:picLocks noChangeAspect="1" noChangeArrowheads="1"/>
          </p:cNvPicPr>
          <p:nvPr/>
        </p:nvPicPr>
        <p:blipFill>
          <a:blip r:embed="rId4" cstate="print"/>
          <a:srcRect/>
          <a:stretch>
            <a:fillRect/>
          </a:stretch>
        </p:blipFill>
        <p:spPr bwMode="auto">
          <a:xfrm>
            <a:off x="7380312" y="188640"/>
            <a:ext cx="1331640" cy="1987523"/>
          </a:xfrm>
          <a:prstGeom prst="rect">
            <a:avLst/>
          </a:prstGeom>
          <a:noFill/>
        </p:spPr>
      </p:pic>
      <p:pic>
        <p:nvPicPr>
          <p:cNvPr id="3076" name="Picture 4" descr="https://img03.domclick.ru/s1280x-q80/34/3a/343a081e066234aefed8ef61105d85a32a24831f.jpg"/>
          <p:cNvPicPr>
            <a:picLocks noChangeAspect="1" noChangeArrowheads="1"/>
          </p:cNvPicPr>
          <p:nvPr/>
        </p:nvPicPr>
        <p:blipFill>
          <a:blip r:embed="rId5" cstate="print"/>
          <a:srcRect/>
          <a:stretch>
            <a:fillRect/>
          </a:stretch>
        </p:blipFill>
        <p:spPr bwMode="auto">
          <a:xfrm>
            <a:off x="899592" y="836712"/>
            <a:ext cx="3512586" cy="2448272"/>
          </a:xfrm>
          <a:prstGeom prst="rect">
            <a:avLst/>
          </a:prstGeom>
          <a:noFill/>
        </p:spPr>
      </p:pic>
      <p:pic>
        <p:nvPicPr>
          <p:cNvPr id="3078" name="Picture 6" descr="https://photos.wikimapia.org/p/00/04/95/28/26_big.jpg"/>
          <p:cNvPicPr>
            <a:picLocks noChangeAspect="1" noChangeArrowheads="1"/>
          </p:cNvPicPr>
          <p:nvPr/>
        </p:nvPicPr>
        <p:blipFill>
          <a:blip r:embed="rId6" cstate="print"/>
          <a:srcRect/>
          <a:stretch>
            <a:fillRect/>
          </a:stretch>
        </p:blipFill>
        <p:spPr bwMode="auto">
          <a:xfrm>
            <a:off x="395535" y="3933056"/>
            <a:ext cx="4099977"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63490" name="Picture 2"/>
          <p:cNvPicPr>
            <a:picLocks noChangeAspect="1" noChangeArrowheads="1"/>
          </p:cNvPicPr>
          <p:nvPr/>
        </p:nvPicPr>
        <p:blipFill>
          <a:blip r:embed="rId2" cstate="print"/>
          <a:srcRect/>
          <a:stretch>
            <a:fillRect/>
          </a:stretch>
        </p:blipFill>
        <p:spPr bwMode="auto">
          <a:xfrm>
            <a:off x="0" y="0"/>
            <a:ext cx="9144000" cy="6913334"/>
          </a:xfrm>
          <a:prstGeom prst="rect">
            <a:avLst/>
          </a:prstGeom>
          <a:noFill/>
          <a:ln w="9525">
            <a:noFill/>
            <a:miter lim="800000"/>
            <a:headEnd/>
            <a:tailEnd/>
          </a:ln>
        </p:spPr>
      </p:pic>
      <p:sp>
        <p:nvSpPr>
          <p:cNvPr id="5" name="Стрелка углом вверх 4">
            <a:hlinkClick r:id="rId3"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211960" y="260648"/>
            <a:ext cx="4572000" cy="707886"/>
          </a:xfrm>
          <a:prstGeom prst="rect">
            <a:avLst/>
          </a:prstGeom>
        </p:spPr>
        <p:txBody>
          <a:bodyPr>
            <a:spAutoFit/>
          </a:bodyPr>
          <a:lstStyle/>
          <a:p>
            <a:pPr algn="ctr"/>
            <a:r>
              <a:rPr lang="ru-RU" sz="2000" b="1" dirty="0" err="1" smtClean="0">
                <a:solidFill>
                  <a:schemeClr val="bg1"/>
                </a:solidFill>
              </a:rPr>
              <a:t>Оле́г</a:t>
            </a:r>
            <a:r>
              <a:rPr lang="ru-RU" sz="2000" b="1" dirty="0" smtClean="0">
                <a:solidFill>
                  <a:schemeClr val="bg1"/>
                </a:solidFill>
              </a:rPr>
              <a:t> </a:t>
            </a:r>
            <a:r>
              <a:rPr lang="ru-RU" sz="2000" b="1" dirty="0" err="1" smtClean="0">
                <a:solidFill>
                  <a:schemeClr val="bg1"/>
                </a:solidFill>
              </a:rPr>
              <a:t>Васи́льевич</a:t>
            </a:r>
            <a:r>
              <a:rPr lang="ru-RU" sz="2000" b="1" dirty="0" smtClean="0">
                <a:solidFill>
                  <a:schemeClr val="bg1"/>
                </a:solidFill>
              </a:rPr>
              <a:t> </a:t>
            </a:r>
            <a:r>
              <a:rPr lang="ru-RU" sz="2000" b="1" dirty="0" err="1" smtClean="0">
                <a:solidFill>
                  <a:schemeClr val="bg1"/>
                </a:solidFill>
              </a:rPr>
              <a:t>Кошево́й</a:t>
            </a:r>
            <a:r>
              <a:rPr lang="ru-RU" sz="2000" b="1" dirty="0" smtClean="0">
                <a:solidFill>
                  <a:schemeClr val="bg1"/>
                </a:solidFill>
              </a:rPr>
              <a:t> </a:t>
            </a:r>
          </a:p>
          <a:p>
            <a:pPr algn="ctr"/>
            <a:r>
              <a:rPr lang="ru-RU" sz="2000" b="1" dirty="0" smtClean="0">
                <a:solidFill>
                  <a:schemeClr val="bg1"/>
                </a:solidFill>
              </a:rPr>
              <a:t>(8 июня 1926— 9 февраля 1943, </a:t>
            </a:r>
            <a:endParaRPr lang="ru-RU" sz="2000" b="1" dirty="0">
              <a:solidFill>
                <a:schemeClr val="bg1"/>
              </a:solidFill>
            </a:endParaRPr>
          </a:p>
        </p:txBody>
      </p:sp>
      <p:sp>
        <p:nvSpPr>
          <p:cNvPr id="12" name="TextBox 11"/>
          <p:cNvSpPr txBox="1"/>
          <p:nvPr/>
        </p:nvSpPr>
        <p:spPr>
          <a:xfrm>
            <a:off x="3635896" y="1916832"/>
            <a:ext cx="5508104" cy="4770537"/>
          </a:xfrm>
          <a:prstGeom prst="rect">
            <a:avLst/>
          </a:prstGeom>
          <a:noFill/>
        </p:spPr>
        <p:txBody>
          <a:bodyPr wrap="square" rtlCol="0">
            <a:spAutoFit/>
          </a:bodyPr>
          <a:lstStyle/>
          <a:p>
            <a:pPr algn="just"/>
            <a:r>
              <a:rPr lang="ru-RU" sz="1600" b="1" dirty="0" smtClean="0">
                <a:solidFill>
                  <a:schemeClr val="bg1"/>
                </a:solidFill>
              </a:rPr>
              <a:t>Молодые </a:t>
            </a:r>
            <a:r>
              <a:rPr lang="ru-RU" sz="1600" b="1" dirty="0" err="1" smtClean="0">
                <a:solidFill>
                  <a:schemeClr val="bg1"/>
                </a:solidFill>
              </a:rPr>
              <a:t>краснодонские</a:t>
            </a:r>
            <a:r>
              <a:rPr lang="ru-RU" sz="1600" b="1" dirty="0" smtClean="0">
                <a:solidFill>
                  <a:schemeClr val="bg1"/>
                </a:solidFill>
              </a:rPr>
              <a:t> ребята осенью 1942 года дали клятву. Олегу Кошевому, который был главным организатором и вдохновителем, исполнилось всего 16 лет. Задания и мероприятия, которые выполнял Кошевой Олег Васильевич (подвиги ему помогали совершать его единомышленники, участники «Молодой гвардии»): активное распространение агитационных листовок; установка 4 радиоприемников и информирование населения города о всех сводках Информбюро; прием новых людей в комсомольские ряды; выдача на руки пришедшим временных удостоверений; принятие членских взносов; подготовка вооруженного восстания, добыча оружия; проведение разнообразных диверсионных актов (освобождение бойцов из концентрационного лагеря, убийства вражеских офицеров, подрыв их машин и т.д.). </a:t>
            </a:r>
          </a:p>
        </p:txBody>
      </p:sp>
      <p:pic>
        <p:nvPicPr>
          <p:cNvPr id="30722" name="Picture 2" descr="https://www.stihi.ru/pics/2015/05/24/8035.jpg"/>
          <p:cNvPicPr>
            <a:picLocks noChangeAspect="1" noChangeArrowheads="1"/>
          </p:cNvPicPr>
          <p:nvPr/>
        </p:nvPicPr>
        <p:blipFill>
          <a:blip r:embed="rId4" cstate="print"/>
          <a:srcRect/>
          <a:stretch>
            <a:fillRect/>
          </a:stretch>
        </p:blipFill>
        <p:spPr bwMode="auto">
          <a:xfrm>
            <a:off x="0" y="332656"/>
            <a:ext cx="1871866" cy="2736304"/>
          </a:xfrm>
          <a:prstGeom prst="rect">
            <a:avLst/>
          </a:prstGeom>
          <a:noFill/>
        </p:spPr>
      </p:pic>
      <p:pic>
        <p:nvPicPr>
          <p:cNvPr id="30724" name="Picture 4" descr="https://cloud.maxni.ru/tn3_0_66064900_1518817273.jpg"/>
          <p:cNvPicPr>
            <a:picLocks noChangeAspect="1" noChangeArrowheads="1"/>
          </p:cNvPicPr>
          <p:nvPr/>
        </p:nvPicPr>
        <p:blipFill>
          <a:blip r:embed="rId5" cstate="print"/>
          <a:srcRect/>
          <a:stretch>
            <a:fillRect/>
          </a:stretch>
        </p:blipFill>
        <p:spPr bwMode="auto">
          <a:xfrm>
            <a:off x="1" y="3360352"/>
            <a:ext cx="3491880" cy="1652824"/>
          </a:xfrm>
          <a:prstGeom prst="rect">
            <a:avLst/>
          </a:prstGeom>
          <a:noFill/>
        </p:spPr>
      </p:pic>
      <p:pic>
        <p:nvPicPr>
          <p:cNvPr id="30726" name="Picture 6" descr="https://cdn-p.cian.site/images/2/820/256/uchastok-taganrog-ulica-olega-koshevogo-652028269-1.jpg"/>
          <p:cNvPicPr>
            <a:picLocks noChangeAspect="1" noChangeArrowheads="1"/>
          </p:cNvPicPr>
          <p:nvPr/>
        </p:nvPicPr>
        <p:blipFill>
          <a:blip r:embed="rId6" cstate="print"/>
          <a:srcRect/>
          <a:stretch>
            <a:fillRect/>
          </a:stretch>
        </p:blipFill>
        <p:spPr bwMode="auto">
          <a:xfrm>
            <a:off x="2051720" y="260648"/>
            <a:ext cx="2160240" cy="1620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63490" name="Picture 2"/>
          <p:cNvPicPr>
            <a:picLocks noChangeAspect="1" noChangeArrowheads="1"/>
          </p:cNvPicPr>
          <p:nvPr/>
        </p:nvPicPr>
        <p:blipFill>
          <a:blip r:embed="rId2" cstate="print">
            <a:lum bright="20000"/>
          </a:blip>
          <a:srcRect/>
          <a:stretch>
            <a:fillRect/>
          </a:stretch>
        </p:blipFill>
        <p:spPr bwMode="auto">
          <a:xfrm>
            <a:off x="0" y="0"/>
            <a:ext cx="9144000" cy="6913334"/>
          </a:xfrm>
          <a:prstGeom prst="rect">
            <a:avLst/>
          </a:prstGeom>
          <a:noFill/>
          <a:ln w="9525">
            <a:noFill/>
            <a:miter lim="800000"/>
            <a:headEnd/>
            <a:tailEnd/>
          </a:ln>
        </p:spPr>
      </p:pic>
      <p:sp>
        <p:nvSpPr>
          <p:cNvPr id="5" name="Стрелка углом вверх 4">
            <a:hlinkClick r:id="rId3"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3492" name="Picture 4" descr="C:\Users\Alina\Desktop\New folder\SAM_0032.JPG"/>
          <p:cNvPicPr>
            <a:picLocks noChangeAspect="1" noChangeArrowheads="1"/>
          </p:cNvPicPr>
          <p:nvPr/>
        </p:nvPicPr>
        <p:blipFill>
          <a:blip r:embed="rId4" cstate="print"/>
          <a:srcRect/>
          <a:stretch>
            <a:fillRect/>
          </a:stretch>
        </p:blipFill>
        <p:spPr bwMode="auto">
          <a:xfrm>
            <a:off x="467544" y="332656"/>
            <a:ext cx="3936437" cy="2952328"/>
          </a:xfrm>
          <a:prstGeom prst="rect">
            <a:avLst/>
          </a:prstGeom>
          <a:noFill/>
        </p:spPr>
      </p:pic>
      <p:pic>
        <p:nvPicPr>
          <p:cNvPr id="63494" name="Picture 6" descr="C:\Users\Alina\Desktop\New folder\SAM_0038.JPG"/>
          <p:cNvPicPr>
            <a:picLocks noChangeAspect="1" noChangeArrowheads="1"/>
          </p:cNvPicPr>
          <p:nvPr/>
        </p:nvPicPr>
        <p:blipFill>
          <a:blip r:embed="rId5" cstate="print"/>
          <a:srcRect/>
          <a:stretch>
            <a:fillRect/>
          </a:stretch>
        </p:blipFill>
        <p:spPr bwMode="auto">
          <a:xfrm>
            <a:off x="425624" y="3429000"/>
            <a:ext cx="4032448" cy="3024336"/>
          </a:xfrm>
          <a:prstGeom prst="rect">
            <a:avLst/>
          </a:prstGeom>
          <a:noFill/>
        </p:spPr>
      </p:pic>
      <p:pic>
        <p:nvPicPr>
          <p:cNvPr id="10" name="Picture 11" descr="http://pobeda1945-art.ru/photo/70-15.jpg">
            <a:hlinkClick r:id="rId6" action="ppaction://hlinksldjump"/>
          </p:cNvPr>
          <p:cNvPicPr>
            <a:picLocks noChangeAspect="1" noChangeArrowheads="1"/>
          </p:cNvPicPr>
          <p:nvPr/>
        </p:nvPicPr>
        <p:blipFill>
          <a:blip r:embed="rId7" cstate="print"/>
          <a:srcRect/>
          <a:stretch>
            <a:fillRect/>
          </a:stretch>
        </p:blipFill>
        <p:spPr bwMode="auto">
          <a:xfrm>
            <a:off x="7380312" y="260648"/>
            <a:ext cx="1388726" cy="1944216"/>
          </a:xfrm>
          <a:prstGeom prst="rect">
            <a:avLst/>
          </a:prstGeom>
          <a:noFill/>
        </p:spPr>
      </p:pic>
      <p:sp>
        <p:nvSpPr>
          <p:cNvPr id="11" name="Прямоугольник 10"/>
          <p:cNvSpPr/>
          <p:nvPr/>
        </p:nvSpPr>
        <p:spPr>
          <a:xfrm>
            <a:off x="3707904" y="548680"/>
            <a:ext cx="4572000" cy="1323439"/>
          </a:xfrm>
          <a:prstGeom prst="rect">
            <a:avLst/>
          </a:prstGeom>
        </p:spPr>
        <p:txBody>
          <a:bodyPr>
            <a:spAutoFit/>
          </a:bodyPr>
          <a:lstStyle/>
          <a:p>
            <a:pPr algn="ctr"/>
            <a:r>
              <a:rPr lang="ru-RU" sz="2000" b="1" dirty="0" err="1" smtClean="0">
                <a:solidFill>
                  <a:schemeClr val="bg1"/>
                </a:solidFill>
              </a:rPr>
              <a:t>Толбухин</a:t>
            </a:r>
            <a:endParaRPr lang="ru-RU" sz="2000" b="1" dirty="0" smtClean="0">
              <a:solidFill>
                <a:schemeClr val="bg1"/>
              </a:solidFill>
            </a:endParaRPr>
          </a:p>
          <a:p>
            <a:pPr algn="ctr"/>
            <a:r>
              <a:rPr lang="ru-RU" sz="2000" b="1" dirty="0" smtClean="0">
                <a:solidFill>
                  <a:schemeClr val="bg1"/>
                </a:solidFill>
              </a:rPr>
              <a:t>Фёдор </a:t>
            </a:r>
          </a:p>
          <a:p>
            <a:pPr algn="ctr"/>
            <a:r>
              <a:rPr lang="ru-RU" sz="2000" b="1" dirty="0" smtClean="0">
                <a:solidFill>
                  <a:schemeClr val="bg1"/>
                </a:solidFill>
              </a:rPr>
              <a:t>Иванович</a:t>
            </a:r>
          </a:p>
          <a:p>
            <a:pPr algn="ctr"/>
            <a:r>
              <a:rPr lang="ru-RU" sz="2000" b="1" dirty="0" smtClean="0">
                <a:solidFill>
                  <a:schemeClr val="bg1"/>
                </a:solidFill>
              </a:rPr>
              <a:t>(1894-1949)</a:t>
            </a:r>
            <a:endParaRPr lang="ru-RU" sz="2000" b="1" dirty="0">
              <a:solidFill>
                <a:schemeClr val="bg1"/>
              </a:solidFill>
            </a:endParaRPr>
          </a:p>
        </p:txBody>
      </p:sp>
      <p:sp>
        <p:nvSpPr>
          <p:cNvPr id="12" name="TextBox 11"/>
          <p:cNvSpPr txBox="1"/>
          <p:nvPr/>
        </p:nvSpPr>
        <p:spPr>
          <a:xfrm>
            <a:off x="4499992" y="2348880"/>
            <a:ext cx="4392488" cy="4247317"/>
          </a:xfrm>
          <a:prstGeom prst="rect">
            <a:avLst/>
          </a:prstGeom>
          <a:noFill/>
        </p:spPr>
        <p:txBody>
          <a:bodyPr wrap="square" rtlCol="0">
            <a:spAutoFit/>
          </a:bodyPr>
          <a:lstStyle/>
          <a:p>
            <a:pPr algn="just"/>
            <a:r>
              <a:rPr lang="ru-RU" dirty="0" smtClean="0"/>
              <a:t>     </a:t>
            </a:r>
            <a:r>
              <a:rPr lang="ru-RU" b="1" dirty="0" smtClean="0">
                <a:solidFill>
                  <a:schemeClr val="bg1"/>
                </a:solidFill>
              </a:rPr>
              <a:t>Родился в деревне </a:t>
            </a:r>
            <a:r>
              <a:rPr lang="ru-RU" b="1" dirty="0" err="1" smtClean="0">
                <a:solidFill>
                  <a:schemeClr val="bg1"/>
                </a:solidFill>
              </a:rPr>
              <a:t>Андроники</a:t>
            </a:r>
            <a:r>
              <a:rPr lang="ru-RU" b="1" dirty="0" smtClean="0">
                <a:solidFill>
                  <a:schemeClr val="bg1"/>
                </a:solidFill>
              </a:rPr>
              <a:t> Ярославской области в крестьянской семье. Фёдор Иванович окончил Военную академию им. Фрунзе. В 1940 году он стал генералом.  В годы войны </a:t>
            </a:r>
            <a:r>
              <a:rPr lang="ru-RU" b="1" dirty="0" err="1" smtClean="0">
                <a:solidFill>
                  <a:schemeClr val="bg1"/>
                </a:solidFill>
              </a:rPr>
              <a:t>Толбухин</a:t>
            </a:r>
            <a:r>
              <a:rPr lang="ru-RU" b="1" dirty="0" smtClean="0">
                <a:solidFill>
                  <a:schemeClr val="bg1"/>
                </a:solidFill>
              </a:rPr>
              <a:t> был крупным военачальников. Под его руководством воинские соединения разбили фашистов на </a:t>
            </a:r>
            <a:r>
              <a:rPr lang="ru-RU" b="1" dirty="0" err="1" smtClean="0">
                <a:solidFill>
                  <a:schemeClr val="bg1"/>
                </a:solidFill>
              </a:rPr>
              <a:t>Миусских</a:t>
            </a:r>
            <a:r>
              <a:rPr lang="ru-RU" b="1" dirty="0" smtClean="0">
                <a:solidFill>
                  <a:schemeClr val="bg1"/>
                </a:solidFill>
              </a:rPr>
              <a:t> рубежах и освободили наш город.  Имя </a:t>
            </a:r>
            <a:r>
              <a:rPr lang="ru-RU" b="1" dirty="0" err="1" smtClean="0">
                <a:solidFill>
                  <a:schemeClr val="bg1"/>
                </a:solidFill>
              </a:rPr>
              <a:t>Тобухина</a:t>
            </a:r>
            <a:r>
              <a:rPr lang="ru-RU" b="1" dirty="0" smtClean="0">
                <a:solidFill>
                  <a:schemeClr val="bg1"/>
                </a:solidFill>
              </a:rPr>
              <a:t> присвоено одной из улиц нашего города, она проходит от ул. Дзержинского за ул. Морозова до территории металлургического завода.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3492"/>
                                        </p:tgtEl>
                                        <p:attrNameLst>
                                          <p:attrName>style.visibility</p:attrName>
                                        </p:attrNameLst>
                                      </p:cBhvr>
                                      <p:to>
                                        <p:strVal val="visible"/>
                                      </p:to>
                                    </p:set>
                                    <p:anim calcmode="lin" valueType="num">
                                      <p:cBhvr additive="base">
                                        <p:cTn id="17" dur="500" fill="hold"/>
                                        <p:tgtEl>
                                          <p:spTgt spid="63492"/>
                                        </p:tgtEl>
                                        <p:attrNameLst>
                                          <p:attrName>ppt_x</p:attrName>
                                        </p:attrNameLst>
                                      </p:cBhvr>
                                      <p:tavLst>
                                        <p:tav tm="0">
                                          <p:val>
                                            <p:strVal val="#ppt_x"/>
                                          </p:val>
                                        </p:tav>
                                        <p:tav tm="100000">
                                          <p:val>
                                            <p:strVal val="#ppt_x"/>
                                          </p:val>
                                        </p:tav>
                                      </p:tavLst>
                                    </p:anim>
                                    <p:anim calcmode="lin" valueType="num">
                                      <p:cBhvr additive="base">
                                        <p:cTn id="18" dur="500" fill="hold"/>
                                        <p:tgtEl>
                                          <p:spTgt spid="6349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494"/>
                                        </p:tgtEl>
                                        <p:attrNameLst>
                                          <p:attrName>style.visibility</p:attrName>
                                        </p:attrNameLst>
                                      </p:cBhvr>
                                      <p:to>
                                        <p:strVal val="visible"/>
                                      </p:to>
                                    </p:set>
                                    <p:anim calcmode="lin" valueType="num">
                                      <p:cBhvr additive="base">
                                        <p:cTn id="22" dur="500" fill="hold"/>
                                        <p:tgtEl>
                                          <p:spTgt spid="63494"/>
                                        </p:tgtEl>
                                        <p:attrNameLst>
                                          <p:attrName>ppt_x</p:attrName>
                                        </p:attrNameLst>
                                      </p:cBhvr>
                                      <p:tavLst>
                                        <p:tav tm="0">
                                          <p:val>
                                            <p:strVal val="#ppt_x"/>
                                          </p:val>
                                        </p:tav>
                                        <p:tav tm="100000">
                                          <p:val>
                                            <p:strVal val="#ppt_x"/>
                                          </p:val>
                                        </p:tav>
                                      </p:tavLst>
                                    </p:anim>
                                    <p:anim calcmode="lin" valueType="num">
                                      <p:cBhvr additive="base">
                                        <p:cTn id="23" dur="500" fill="hold"/>
                                        <p:tgtEl>
                                          <p:spTgt spid="6349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404664"/>
            <a:ext cx="8604448" cy="5832648"/>
          </a:xfrm>
        </p:spPr>
        <p:txBody>
          <a:bodyPr>
            <a:normAutofit/>
          </a:bodyPr>
          <a:lstStyle/>
          <a:p>
            <a:pPr algn="ctr">
              <a:buNone/>
            </a:pPr>
            <a:endParaRPr lang="ru-RU" sz="2000" i="1" dirty="0">
              <a:solidFill>
                <a:srgbClr val="FF0000"/>
              </a:solidFill>
            </a:endParaRPr>
          </a:p>
        </p:txBody>
      </p:sp>
      <p:sp>
        <p:nvSpPr>
          <p:cNvPr id="6" name="Стрелка углом вверх 5">
            <a:hlinkClick r:id="rId2"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4" name="Picture 2" descr="https://www.beesona.ru/upload/475/c01229195b7def673f20cef16561ba7d.jpg"/>
          <p:cNvPicPr>
            <a:picLocks noChangeAspect="1" noChangeArrowheads="1"/>
          </p:cNvPicPr>
          <p:nvPr/>
        </p:nvPicPr>
        <p:blipFill>
          <a:blip r:embed="rId3" cstate="print"/>
          <a:srcRect/>
          <a:stretch>
            <a:fillRect/>
          </a:stretch>
        </p:blipFill>
        <p:spPr bwMode="auto">
          <a:xfrm>
            <a:off x="-1" y="0"/>
            <a:ext cx="4580929" cy="6858000"/>
          </a:xfrm>
          <a:prstGeom prst="rect">
            <a:avLst/>
          </a:prstGeom>
          <a:noFill/>
        </p:spPr>
      </p:pic>
      <p:pic>
        <p:nvPicPr>
          <p:cNvPr id="13316" name="Picture 4" descr="https://www.beesona.ru/upload/560/a4a4d7d6d67f652d9a1d5f7187063016.jpg"/>
          <p:cNvPicPr>
            <a:picLocks noChangeAspect="1" noChangeArrowheads="1" noCrop="1"/>
          </p:cNvPicPr>
          <p:nvPr/>
        </p:nvPicPr>
        <p:blipFill>
          <a:blip r:embed="rId4" cstate="print"/>
          <a:srcRect/>
          <a:stretch>
            <a:fillRect/>
          </a:stretch>
        </p:blipFill>
        <p:spPr bwMode="auto">
          <a:xfrm>
            <a:off x="155574" y="0"/>
            <a:ext cx="8988425" cy="7021214"/>
          </a:xfrm>
          <a:prstGeom prst="rect">
            <a:avLst/>
          </a:prstGeom>
          <a:noFill/>
        </p:spPr>
      </p:pic>
      <p:pic>
        <p:nvPicPr>
          <p:cNvPr id="13318" name="Picture 6" descr="https://photos.wikimapia.org/p/00/01/47/42/02_big.jpg"/>
          <p:cNvPicPr>
            <a:picLocks noChangeAspect="1" noChangeArrowheads="1"/>
          </p:cNvPicPr>
          <p:nvPr/>
        </p:nvPicPr>
        <p:blipFill>
          <a:blip r:embed="rId5" cstate="print"/>
          <a:srcRect/>
          <a:stretch>
            <a:fillRect/>
          </a:stretch>
        </p:blipFill>
        <p:spPr bwMode="auto">
          <a:xfrm>
            <a:off x="4355976" y="3266982"/>
            <a:ext cx="4788024" cy="3591018"/>
          </a:xfrm>
          <a:prstGeom prst="rect">
            <a:avLst/>
          </a:prstGeom>
          <a:noFill/>
        </p:spPr>
      </p:pic>
      <p:sp>
        <p:nvSpPr>
          <p:cNvPr id="9" name="Прямоугольник 8"/>
          <p:cNvSpPr/>
          <p:nvPr/>
        </p:nvSpPr>
        <p:spPr>
          <a:xfrm>
            <a:off x="4788024" y="332656"/>
            <a:ext cx="4158942" cy="25853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b="1" dirty="0" smtClean="0">
                <a:ln w="11430"/>
                <a:solidFill>
                  <a:srgbClr val="92D050"/>
                </a:solidFill>
                <a:effectLst>
                  <a:outerShdw blurRad="80000" dist="40000" dir="5040000" algn="tl">
                    <a:srgbClr val="000000">
                      <a:alpha val="30000"/>
                    </a:srgbClr>
                  </a:outerShdw>
                </a:effectLst>
              </a:rPr>
              <a:t>Улицы города мы посетили, сделали фото, знакомились с </a:t>
            </a:r>
          </a:p>
          <a:p>
            <a:pPr algn="ctr"/>
            <a:r>
              <a:rPr lang="ru-RU" b="1" dirty="0" smtClean="0">
                <a:ln w="11430"/>
                <a:solidFill>
                  <a:srgbClr val="92D050"/>
                </a:solidFill>
                <a:effectLst>
                  <a:outerShdw blurRad="80000" dist="40000" dir="5040000" algn="tl">
                    <a:srgbClr val="000000">
                      <a:alpha val="30000"/>
                    </a:srgbClr>
                  </a:outerShdw>
                </a:effectLst>
              </a:rPr>
              <a:t>Героями войны и не забыли посетить памятник милиционерам, погибшим в годы войны, защищавших железную дорогу от фашистов  и </a:t>
            </a:r>
          </a:p>
          <a:p>
            <a:pPr algn="ctr"/>
            <a:r>
              <a:rPr lang="ru-RU" b="1" dirty="0" smtClean="0">
                <a:ln w="11430"/>
                <a:solidFill>
                  <a:srgbClr val="92D050"/>
                </a:solidFill>
                <a:effectLst>
                  <a:outerShdw blurRad="80000" dist="40000" dir="5040000" algn="tl">
                    <a:srgbClr val="000000">
                      <a:alpha val="30000"/>
                    </a:srgbClr>
                  </a:outerShdw>
                </a:effectLst>
              </a:rPr>
              <a:t>Памятник памяти.</a:t>
            </a:r>
          </a:p>
          <a:p>
            <a:pPr algn="ctr"/>
            <a:endParaRPr lang="ru-RU"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nodePh="1">
                                  <p:stCondLst>
                                    <p:cond delay="0"/>
                                  </p:stCondLst>
                                  <p:endCondLst>
                                    <p:cond evt="begin" delay="0">
                                      <p:tn val="12"/>
                                    </p:cond>
                                  </p:endCondLst>
                                  <p:childTnLst>
                                    <p:animEffect transition="out" filter="dissolve">
                                      <p:cBhvr>
                                        <p:cTn id="13" dur="500"/>
                                        <p:tgtEl>
                                          <p:spTgt spid="2">
                                            <p:txEl>
                                              <p:pRg st="0" end="0"/>
                                            </p:txEl>
                                          </p:spTgt>
                                        </p:tgtEl>
                                      </p:cBhvr>
                                    </p:animEffect>
                                    <p:set>
                                      <p:cBhvr>
                                        <p:cTn id="1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184" y="2967335"/>
            <a:ext cx="81756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rgbClr val="92D050"/>
                </a:solidFill>
                <a:effectLst>
                  <a:outerShdw blurRad="50800" dist="39000" dir="5460000" algn="tl">
                    <a:srgbClr val="000000">
                      <a:alpha val="38000"/>
                    </a:srgbClr>
                  </a:outerShdw>
                </a:effectLst>
              </a:rPr>
              <a:t>Спасибо за внимание</a:t>
            </a: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440" y="404664"/>
            <a:ext cx="360040" cy="144016"/>
          </a:xfrm>
        </p:spPr>
        <p:txBody>
          <a:bodyPr>
            <a:normAutofit fontScale="90000"/>
          </a:bodyPr>
          <a:lstStyle/>
          <a:p>
            <a:endParaRPr lang="ru-RU" dirty="0"/>
          </a:p>
        </p:txBody>
      </p:sp>
      <p:sp>
        <p:nvSpPr>
          <p:cNvPr id="3" name="Содержимое 2"/>
          <p:cNvSpPr>
            <a:spLocks noGrp="1"/>
          </p:cNvSpPr>
          <p:nvPr>
            <p:ph idx="1"/>
          </p:nvPr>
        </p:nvSpPr>
        <p:spPr>
          <a:xfrm>
            <a:off x="0" y="665312"/>
            <a:ext cx="8964488" cy="6192688"/>
          </a:xfrm>
        </p:spPr>
        <p:txBody>
          <a:bodyPr>
            <a:normAutofit/>
          </a:bodyPr>
          <a:lstStyle/>
          <a:p>
            <a:pPr algn="ctr">
              <a:buNone/>
            </a:pPr>
            <a:r>
              <a:rPr lang="ru-RU" sz="3600" dirty="0" smtClean="0">
                <a:latin typeface="Times New Roman" pitchFamily="18" charset="0"/>
              </a:rPr>
              <a:t> Много лет назад закончилась Великая Отечественная война, в жестоких боях с фашистами наш народ победил. Каждый день на фронте совершались подвиг за подвигом. Их совершали наши земляки – </a:t>
            </a:r>
            <a:r>
              <a:rPr lang="ru-RU" sz="3600" dirty="0" err="1" smtClean="0">
                <a:latin typeface="Times New Roman" pitchFamily="18" charset="0"/>
              </a:rPr>
              <a:t>таганрожцы</a:t>
            </a:r>
            <a:r>
              <a:rPr lang="ru-RU" sz="3600" dirty="0" smtClean="0">
                <a:latin typeface="Times New Roman" pitchFamily="18" charset="0"/>
              </a:rPr>
              <a:t>. Память об их подвиге жива и сегодня. В честь героев Великой Отечественной войны названы улицы города, которые мы посетили.</a:t>
            </a:r>
          </a:p>
          <a:p>
            <a:pPr algn="ctr">
              <a:buNone/>
            </a:pPr>
            <a:r>
              <a:rPr lang="ru-RU" sz="2000" dirty="0" smtClean="0">
                <a:latin typeface="Times New Roman" pitchFamily="18" charset="0"/>
              </a:rPr>
              <a:t>(Экскурсии по городским улицам)</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00336"/>
          </a:xfrm>
        </p:spPr>
        <p:txBody>
          <a:bodyPr/>
          <a:lstStyle/>
          <a:p>
            <a:pPr algn="ctr"/>
            <a:r>
              <a:rPr lang="ru-RU" dirty="0" smtClean="0"/>
              <a:t>Их именами названы улицы</a:t>
            </a:r>
            <a:endParaRPr lang="ru-RU" dirty="0"/>
          </a:p>
        </p:txBody>
      </p:sp>
      <p:pic>
        <p:nvPicPr>
          <p:cNvPr id="2050" name="Picture 2">
            <a:hlinkClick r:id="rId2" action="ppaction://hlinksldjump"/>
          </p:cNvPr>
          <p:cNvPicPr>
            <a:picLocks noGrp="1" noChangeAspect="1" noChangeArrowheads="1"/>
          </p:cNvPicPr>
          <p:nvPr>
            <p:ph idx="1"/>
          </p:nvPr>
        </p:nvPicPr>
        <p:blipFill>
          <a:blip r:embed="rId3" cstate="print"/>
          <a:srcRect/>
          <a:stretch>
            <a:fillRect/>
          </a:stretch>
        </p:blipFill>
        <p:spPr bwMode="auto">
          <a:xfrm>
            <a:off x="1619672" y="1268760"/>
            <a:ext cx="1440160" cy="1872208"/>
          </a:xfrm>
          <a:prstGeom prst="rect">
            <a:avLst/>
          </a:prstGeom>
          <a:noFill/>
          <a:ln w="9525">
            <a:noFill/>
            <a:miter lim="800000"/>
            <a:headEnd/>
            <a:tailEnd/>
          </a:ln>
        </p:spPr>
      </p:pic>
      <p:pic>
        <p:nvPicPr>
          <p:cNvPr id="2051" name="Picture 3">
            <a:hlinkClick r:id="rId2" action="ppaction://hlinksldjump"/>
          </p:cNvPr>
          <p:cNvPicPr>
            <a:picLocks noChangeAspect="1" noChangeArrowheads="1"/>
          </p:cNvPicPr>
          <p:nvPr/>
        </p:nvPicPr>
        <p:blipFill>
          <a:blip r:embed="rId4" cstate="print"/>
          <a:srcRect/>
          <a:stretch>
            <a:fillRect/>
          </a:stretch>
        </p:blipFill>
        <p:spPr bwMode="auto">
          <a:xfrm>
            <a:off x="3203848" y="1268760"/>
            <a:ext cx="1440160" cy="1872208"/>
          </a:xfrm>
          <a:prstGeom prst="rect">
            <a:avLst/>
          </a:prstGeom>
          <a:noFill/>
          <a:ln w="9525">
            <a:noFill/>
            <a:miter lim="800000"/>
            <a:headEnd/>
            <a:tailEnd/>
          </a:ln>
        </p:spPr>
      </p:pic>
      <p:pic>
        <p:nvPicPr>
          <p:cNvPr id="2052" name="Picture 4" descr="C:\Users\Alina\Desktop\i.jpg">
            <a:hlinkClick r:id="rId5" action="ppaction://hlinksldjump"/>
          </p:cNvPr>
          <p:cNvPicPr>
            <a:picLocks noChangeAspect="1" noChangeArrowheads="1"/>
          </p:cNvPicPr>
          <p:nvPr/>
        </p:nvPicPr>
        <p:blipFill>
          <a:blip r:embed="rId6" cstate="print"/>
          <a:srcRect/>
          <a:stretch>
            <a:fillRect/>
          </a:stretch>
        </p:blipFill>
        <p:spPr bwMode="auto">
          <a:xfrm>
            <a:off x="6156176" y="1268760"/>
            <a:ext cx="1224136" cy="1872208"/>
          </a:xfrm>
          <a:prstGeom prst="rect">
            <a:avLst/>
          </a:prstGeom>
          <a:noFill/>
        </p:spPr>
      </p:pic>
      <p:pic>
        <p:nvPicPr>
          <p:cNvPr id="2054" name="Picture 6" descr="http://andreygoncharov.users.photofile.ru/photo/andreygoncharov/150310068/large/159763096.jpg">
            <a:hlinkClick r:id="rId7" action="ppaction://hlinksldjump"/>
          </p:cNvPr>
          <p:cNvPicPr>
            <a:picLocks noChangeAspect="1" noChangeArrowheads="1"/>
          </p:cNvPicPr>
          <p:nvPr/>
        </p:nvPicPr>
        <p:blipFill>
          <a:blip r:embed="rId8" cstate="print"/>
          <a:srcRect/>
          <a:stretch>
            <a:fillRect/>
          </a:stretch>
        </p:blipFill>
        <p:spPr bwMode="auto">
          <a:xfrm>
            <a:off x="7524328" y="1268760"/>
            <a:ext cx="1368152" cy="1881638"/>
          </a:xfrm>
          <a:prstGeom prst="rect">
            <a:avLst/>
          </a:prstGeom>
          <a:noFill/>
        </p:spPr>
      </p:pic>
      <p:pic>
        <p:nvPicPr>
          <p:cNvPr id="2056" name="Picture 8" descr="http://wreferat.baza-referat.ru/4_874172847-9099.wpic">
            <a:hlinkClick r:id="rId9" action="ppaction://hlinksldjump"/>
          </p:cNvPr>
          <p:cNvPicPr>
            <a:picLocks noChangeAspect="1" noChangeArrowheads="1"/>
          </p:cNvPicPr>
          <p:nvPr/>
        </p:nvPicPr>
        <p:blipFill>
          <a:blip r:embed="rId10" cstate="print"/>
          <a:srcRect/>
          <a:stretch>
            <a:fillRect/>
          </a:stretch>
        </p:blipFill>
        <p:spPr bwMode="auto">
          <a:xfrm>
            <a:off x="395536" y="3861048"/>
            <a:ext cx="1440160" cy="1872208"/>
          </a:xfrm>
          <a:prstGeom prst="rect">
            <a:avLst/>
          </a:prstGeom>
          <a:noFill/>
        </p:spPr>
      </p:pic>
      <p:pic>
        <p:nvPicPr>
          <p:cNvPr id="2057" name="Picture 9">
            <a:hlinkClick r:id="rId11" action="ppaction://hlinksldjump"/>
          </p:cNvPr>
          <p:cNvPicPr>
            <a:picLocks noChangeAspect="1" noChangeArrowheads="1"/>
          </p:cNvPicPr>
          <p:nvPr/>
        </p:nvPicPr>
        <p:blipFill>
          <a:blip r:embed="rId12" cstate="print"/>
          <a:srcRect/>
          <a:stretch>
            <a:fillRect/>
          </a:stretch>
        </p:blipFill>
        <p:spPr bwMode="auto">
          <a:xfrm>
            <a:off x="4716016" y="1268760"/>
            <a:ext cx="1337291" cy="1872208"/>
          </a:xfrm>
          <a:prstGeom prst="rect">
            <a:avLst/>
          </a:prstGeom>
          <a:noFill/>
          <a:ln w="9525">
            <a:noFill/>
            <a:miter lim="800000"/>
            <a:headEnd/>
            <a:tailEnd/>
          </a:ln>
        </p:spPr>
      </p:pic>
      <p:pic>
        <p:nvPicPr>
          <p:cNvPr id="2059" name="Picture 11" descr="http://pobeda1945-art.ru/photo/70-15.jpg">
            <a:hlinkClick r:id="rId13" action="ppaction://hlinksldjump"/>
          </p:cNvPr>
          <p:cNvPicPr>
            <a:picLocks noChangeAspect="1" noChangeArrowheads="1"/>
          </p:cNvPicPr>
          <p:nvPr/>
        </p:nvPicPr>
        <p:blipFill>
          <a:blip r:embed="rId14" cstate="print"/>
          <a:srcRect/>
          <a:stretch>
            <a:fillRect/>
          </a:stretch>
        </p:blipFill>
        <p:spPr bwMode="auto">
          <a:xfrm>
            <a:off x="7503754" y="3861048"/>
            <a:ext cx="1337292" cy="1872208"/>
          </a:xfrm>
          <a:prstGeom prst="rect">
            <a:avLst/>
          </a:prstGeom>
          <a:noFill/>
        </p:spPr>
      </p:pic>
      <p:pic>
        <p:nvPicPr>
          <p:cNvPr id="2060" name="Picture 12">
            <a:hlinkClick r:id="rId15" action="ppaction://hlinksldjump"/>
          </p:cNvPr>
          <p:cNvPicPr>
            <a:picLocks noChangeAspect="1" noChangeArrowheads="1"/>
          </p:cNvPicPr>
          <p:nvPr/>
        </p:nvPicPr>
        <p:blipFill>
          <a:blip r:embed="rId16" cstate="print"/>
          <a:srcRect/>
          <a:stretch>
            <a:fillRect/>
          </a:stretch>
        </p:blipFill>
        <p:spPr bwMode="auto">
          <a:xfrm>
            <a:off x="1907704" y="3861048"/>
            <a:ext cx="1440160" cy="1944216"/>
          </a:xfrm>
          <a:prstGeom prst="rect">
            <a:avLst/>
          </a:prstGeom>
          <a:noFill/>
          <a:ln w="9525">
            <a:noFill/>
            <a:miter lim="800000"/>
            <a:headEnd/>
            <a:tailEnd/>
          </a:ln>
        </p:spPr>
      </p:pic>
      <p:pic>
        <p:nvPicPr>
          <p:cNvPr id="2061" name="Picture 13">
            <a:hlinkClick r:id="rId17" action="ppaction://hlinksldjump"/>
          </p:cNvPr>
          <p:cNvPicPr>
            <a:picLocks noChangeAspect="1" noChangeArrowheads="1"/>
          </p:cNvPicPr>
          <p:nvPr/>
        </p:nvPicPr>
        <p:blipFill>
          <a:blip r:embed="rId18" cstate="print"/>
          <a:srcRect/>
          <a:stretch>
            <a:fillRect/>
          </a:stretch>
        </p:blipFill>
        <p:spPr bwMode="auto">
          <a:xfrm>
            <a:off x="3347864" y="3861048"/>
            <a:ext cx="1296144" cy="1944687"/>
          </a:xfrm>
          <a:prstGeom prst="rect">
            <a:avLst/>
          </a:prstGeom>
          <a:noFill/>
          <a:ln w="9525">
            <a:noFill/>
            <a:miter lim="800000"/>
            <a:headEnd/>
            <a:tailEnd/>
          </a:ln>
        </p:spPr>
      </p:pic>
      <p:pic>
        <p:nvPicPr>
          <p:cNvPr id="2062" name="Picture 14">
            <a:hlinkClick r:id="rId17" action="ppaction://hlinksldjump"/>
          </p:cNvPr>
          <p:cNvPicPr>
            <a:picLocks noChangeAspect="1" noChangeArrowheads="1"/>
          </p:cNvPicPr>
          <p:nvPr/>
        </p:nvPicPr>
        <p:blipFill>
          <a:blip r:embed="rId19" cstate="print"/>
          <a:srcRect/>
          <a:stretch>
            <a:fillRect/>
          </a:stretch>
        </p:blipFill>
        <p:spPr bwMode="auto">
          <a:xfrm>
            <a:off x="4788024" y="3861048"/>
            <a:ext cx="1348805" cy="1944216"/>
          </a:xfrm>
          <a:prstGeom prst="rect">
            <a:avLst/>
          </a:prstGeom>
          <a:noFill/>
          <a:ln w="9525">
            <a:noFill/>
            <a:miter lim="800000"/>
            <a:headEnd/>
            <a:tailEnd/>
          </a:ln>
        </p:spPr>
      </p:pic>
      <p:pic>
        <p:nvPicPr>
          <p:cNvPr id="2064" name="Picture 16" descr="http://komsomol-museum.ru/wp-content/uploads/2013/04/0_8562d_845ca574_XL.jpeg">
            <a:hlinkClick r:id="rId20" action="ppaction://hlinksldjump"/>
          </p:cNvPr>
          <p:cNvPicPr>
            <a:picLocks noChangeAspect="1" noChangeArrowheads="1"/>
          </p:cNvPicPr>
          <p:nvPr/>
        </p:nvPicPr>
        <p:blipFill>
          <a:blip r:embed="rId21" cstate="print"/>
          <a:srcRect/>
          <a:stretch>
            <a:fillRect/>
          </a:stretch>
        </p:blipFill>
        <p:spPr bwMode="auto">
          <a:xfrm>
            <a:off x="6156176" y="3861048"/>
            <a:ext cx="1351773" cy="1872208"/>
          </a:xfrm>
          <a:prstGeom prst="rect">
            <a:avLst/>
          </a:prstGeom>
          <a:noFill/>
        </p:spPr>
      </p:pic>
      <p:pic>
        <p:nvPicPr>
          <p:cNvPr id="2066" name="Picture 18" descr="http://www.generals.dk/content/portraits/Zhukov_Georgii_Konstantinovich.jpg">
            <a:hlinkClick r:id="rId22" action="ppaction://hlinksldjump"/>
          </p:cNvPr>
          <p:cNvPicPr>
            <a:picLocks noChangeAspect="1" noChangeArrowheads="1"/>
          </p:cNvPicPr>
          <p:nvPr/>
        </p:nvPicPr>
        <p:blipFill>
          <a:blip r:embed="rId23" cstate="print"/>
          <a:srcRect/>
          <a:stretch>
            <a:fillRect/>
          </a:stretch>
        </p:blipFill>
        <p:spPr bwMode="auto">
          <a:xfrm>
            <a:off x="107504" y="1268760"/>
            <a:ext cx="1489611" cy="1854566"/>
          </a:xfrm>
          <a:prstGeom prst="rect">
            <a:avLst/>
          </a:prstGeom>
          <a:noFill/>
        </p:spPr>
      </p:pic>
      <p:sp>
        <p:nvSpPr>
          <p:cNvPr id="16" name="TextBox 15"/>
          <p:cNvSpPr txBox="1"/>
          <p:nvPr/>
        </p:nvSpPr>
        <p:spPr>
          <a:xfrm>
            <a:off x="1691680" y="3068960"/>
            <a:ext cx="1584176" cy="738664"/>
          </a:xfrm>
          <a:prstGeom prst="rect">
            <a:avLst/>
          </a:prstGeom>
          <a:noFill/>
        </p:spPr>
        <p:txBody>
          <a:bodyPr wrap="square" rtlCol="0">
            <a:spAutoFit/>
          </a:bodyPr>
          <a:lstStyle/>
          <a:p>
            <a:pPr algn="ctr"/>
            <a:r>
              <a:rPr lang="ru-RU" sz="1400" dirty="0" err="1" smtClean="0">
                <a:solidFill>
                  <a:srgbClr val="92D050"/>
                </a:solidFill>
              </a:rPr>
              <a:t>Афонов</a:t>
            </a:r>
            <a:r>
              <a:rPr lang="ru-RU" sz="1400" dirty="0" smtClean="0">
                <a:solidFill>
                  <a:srgbClr val="92D050"/>
                </a:solidFill>
              </a:rPr>
              <a:t> </a:t>
            </a:r>
          </a:p>
          <a:p>
            <a:pPr algn="ctr"/>
            <a:r>
              <a:rPr lang="ru-RU" sz="1400" dirty="0" smtClean="0">
                <a:solidFill>
                  <a:srgbClr val="92D050"/>
                </a:solidFill>
              </a:rPr>
              <a:t>Василий </a:t>
            </a:r>
          </a:p>
          <a:p>
            <a:pPr algn="ctr"/>
            <a:r>
              <a:rPr lang="ru-RU" sz="1400" dirty="0" smtClean="0">
                <a:solidFill>
                  <a:srgbClr val="92D050"/>
                </a:solidFill>
              </a:rPr>
              <a:t>Ильич</a:t>
            </a:r>
            <a:endParaRPr lang="ru-RU" sz="1400" dirty="0">
              <a:solidFill>
                <a:srgbClr val="92D050"/>
              </a:solidFill>
            </a:endParaRPr>
          </a:p>
        </p:txBody>
      </p:sp>
      <p:sp>
        <p:nvSpPr>
          <p:cNvPr id="17" name="TextBox 16"/>
          <p:cNvSpPr txBox="1"/>
          <p:nvPr/>
        </p:nvSpPr>
        <p:spPr>
          <a:xfrm>
            <a:off x="2915816" y="3068960"/>
            <a:ext cx="2088232" cy="738664"/>
          </a:xfrm>
          <a:prstGeom prst="rect">
            <a:avLst/>
          </a:prstGeom>
          <a:noFill/>
        </p:spPr>
        <p:txBody>
          <a:bodyPr wrap="square" rtlCol="0">
            <a:spAutoFit/>
          </a:bodyPr>
          <a:lstStyle/>
          <a:p>
            <a:pPr algn="ctr"/>
            <a:r>
              <a:rPr lang="ru-RU" sz="1400" dirty="0" err="1" smtClean="0">
                <a:solidFill>
                  <a:srgbClr val="92D050"/>
                </a:solidFill>
              </a:rPr>
              <a:t>Афонов</a:t>
            </a:r>
            <a:r>
              <a:rPr lang="ru-RU" sz="1400" dirty="0" smtClean="0">
                <a:solidFill>
                  <a:srgbClr val="92D050"/>
                </a:solidFill>
              </a:rPr>
              <a:t> </a:t>
            </a:r>
          </a:p>
          <a:p>
            <a:pPr algn="ctr"/>
            <a:r>
              <a:rPr lang="ru-RU" sz="1400" dirty="0" smtClean="0">
                <a:solidFill>
                  <a:srgbClr val="92D050"/>
                </a:solidFill>
              </a:rPr>
              <a:t>Константин </a:t>
            </a:r>
          </a:p>
          <a:p>
            <a:pPr algn="ctr"/>
            <a:r>
              <a:rPr lang="ru-RU" sz="1400" dirty="0" smtClean="0">
                <a:solidFill>
                  <a:srgbClr val="92D050"/>
                </a:solidFill>
              </a:rPr>
              <a:t>Семенович</a:t>
            </a:r>
            <a:endParaRPr lang="ru-RU" sz="1400" dirty="0">
              <a:solidFill>
                <a:srgbClr val="92D050"/>
              </a:solidFill>
            </a:endParaRPr>
          </a:p>
        </p:txBody>
      </p:sp>
      <p:sp>
        <p:nvSpPr>
          <p:cNvPr id="18" name="TextBox 17"/>
          <p:cNvSpPr txBox="1"/>
          <p:nvPr/>
        </p:nvSpPr>
        <p:spPr>
          <a:xfrm>
            <a:off x="6156176" y="3068960"/>
            <a:ext cx="1368152" cy="738664"/>
          </a:xfrm>
          <a:prstGeom prst="rect">
            <a:avLst/>
          </a:prstGeom>
          <a:noFill/>
        </p:spPr>
        <p:txBody>
          <a:bodyPr wrap="square" rtlCol="0">
            <a:spAutoFit/>
          </a:bodyPr>
          <a:lstStyle/>
          <a:p>
            <a:pPr algn="ctr"/>
            <a:r>
              <a:rPr lang="ru-RU" sz="1400" dirty="0" smtClean="0">
                <a:solidFill>
                  <a:srgbClr val="92D050"/>
                </a:solidFill>
              </a:rPr>
              <a:t>Голубец </a:t>
            </a:r>
          </a:p>
          <a:p>
            <a:pPr algn="ctr"/>
            <a:r>
              <a:rPr lang="ru-RU" sz="1400" dirty="0" smtClean="0">
                <a:solidFill>
                  <a:srgbClr val="92D050"/>
                </a:solidFill>
              </a:rPr>
              <a:t>Иван</a:t>
            </a:r>
          </a:p>
          <a:p>
            <a:pPr algn="ctr"/>
            <a:r>
              <a:rPr lang="ru-RU" sz="1400" dirty="0" err="1" smtClean="0">
                <a:solidFill>
                  <a:srgbClr val="92D050"/>
                </a:solidFill>
              </a:rPr>
              <a:t>Карпович</a:t>
            </a:r>
            <a:endParaRPr lang="ru-RU" sz="1400" dirty="0" smtClean="0">
              <a:solidFill>
                <a:srgbClr val="92D050"/>
              </a:solidFill>
            </a:endParaRPr>
          </a:p>
        </p:txBody>
      </p:sp>
      <p:sp>
        <p:nvSpPr>
          <p:cNvPr id="19" name="TextBox 18"/>
          <p:cNvSpPr txBox="1"/>
          <p:nvPr/>
        </p:nvSpPr>
        <p:spPr>
          <a:xfrm>
            <a:off x="7380312" y="3068960"/>
            <a:ext cx="1944216" cy="738664"/>
          </a:xfrm>
          <a:prstGeom prst="rect">
            <a:avLst/>
          </a:prstGeom>
          <a:noFill/>
        </p:spPr>
        <p:txBody>
          <a:bodyPr wrap="square" rtlCol="0">
            <a:spAutoFit/>
          </a:bodyPr>
          <a:lstStyle/>
          <a:p>
            <a:pPr algn="ctr"/>
            <a:r>
              <a:rPr lang="ru-RU" sz="1400" dirty="0" smtClean="0">
                <a:solidFill>
                  <a:srgbClr val="92D050"/>
                </a:solidFill>
              </a:rPr>
              <a:t>Космодемьянская</a:t>
            </a:r>
          </a:p>
          <a:p>
            <a:pPr algn="ctr"/>
            <a:r>
              <a:rPr lang="ru-RU" sz="1400" dirty="0" smtClean="0">
                <a:solidFill>
                  <a:srgbClr val="92D050"/>
                </a:solidFill>
              </a:rPr>
              <a:t>Зоя</a:t>
            </a:r>
          </a:p>
          <a:p>
            <a:pPr algn="ctr"/>
            <a:r>
              <a:rPr lang="ru-RU" sz="1400" dirty="0" smtClean="0">
                <a:solidFill>
                  <a:srgbClr val="92D050"/>
                </a:solidFill>
              </a:rPr>
              <a:t>Анатольевна</a:t>
            </a:r>
            <a:endParaRPr lang="ru-RU" sz="1400" dirty="0">
              <a:solidFill>
                <a:srgbClr val="92D050"/>
              </a:solidFill>
            </a:endParaRPr>
          </a:p>
        </p:txBody>
      </p:sp>
      <p:sp>
        <p:nvSpPr>
          <p:cNvPr id="20" name="TextBox 19"/>
          <p:cNvSpPr txBox="1"/>
          <p:nvPr/>
        </p:nvSpPr>
        <p:spPr>
          <a:xfrm>
            <a:off x="395536" y="5733256"/>
            <a:ext cx="1440160" cy="738664"/>
          </a:xfrm>
          <a:prstGeom prst="rect">
            <a:avLst/>
          </a:prstGeom>
          <a:noFill/>
        </p:spPr>
        <p:txBody>
          <a:bodyPr wrap="square" rtlCol="0">
            <a:spAutoFit/>
          </a:bodyPr>
          <a:lstStyle/>
          <a:p>
            <a:pPr algn="ctr"/>
            <a:r>
              <a:rPr lang="ru-RU" sz="1400" dirty="0" smtClean="0">
                <a:solidFill>
                  <a:srgbClr val="FFFF00"/>
                </a:solidFill>
              </a:rPr>
              <a:t>Морозов </a:t>
            </a:r>
          </a:p>
          <a:p>
            <a:pPr algn="ctr"/>
            <a:r>
              <a:rPr lang="ru-RU" sz="1400" dirty="0" smtClean="0">
                <a:solidFill>
                  <a:srgbClr val="FFFF00"/>
                </a:solidFill>
              </a:rPr>
              <a:t>Семён</a:t>
            </a:r>
          </a:p>
          <a:p>
            <a:pPr algn="ctr"/>
            <a:r>
              <a:rPr lang="ru-RU" sz="1400" dirty="0" smtClean="0">
                <a:solidFill>
                  <a:srgbClr val="FFFF00"/>
                </a:solidFill>
              </a:rPr>
              <a:t>Григорьевич</a:t>
            </a:r>
            <a:endParaRPr lang="ru-RU" sz="1400" dirty="0">
              <a:solidFill>
                <a:srgbClr val="FFFF00"/>
              </a:solidFill>
            </a:endParaRPr>
          </a:p>
        </p:txBody>
      </p:sp>
      <p:sp>
        <p:nvSpPr>
          <p:cNvPr id="21" name="TextBox 20"/>
          <p:cNvSpPr txBox="1"/>
          <p:nvPr/>
        </p:nvSpPr>
        <p:spPr>
          <a:xfrm>
            <a:off x="6156176" y="5733256"/>
            <a:ext cx="1368152" cy="738664"/>
          </a:xfrm>
          <a:prstGeom prst="rect">
            <a:avLst/>
          </a:prstGeom>
          <a:noFill/>
        </p:spPr>
        <p:txBody>
          <a:bodyPr wrap="square" rtlCol="0">
            <a:spAutoFit/>
          </a:bodyPr>
          <a:lstStyle/>
          <a:p>
            <a:pPr algn="ctr"/>
            <a:r>
              <a:rPr lang="ru-RU" sz="1400" dirty="0" smtClean="0">
                <a:solidFill>
                  <a:srgbClr val="FFFF00"/>
                </a:solidFill>
              </a:rPr>
              <a:t>Чайкина</a:t>
            </a:r>
          </a:p>
          <a:p>
            <a:pPr algn="ctr"/>
            <a:r>
              <a:rPr lang="ru-RU" sz="1400" dirty="0" smtClean="0">
                <a:solidFill>
                  <a:srgbClr val="FFFF00"/>
                </a:solidFill>
              </a:rPr>
              <a:t>Елизавета</a:t>
            </a:r>
          </a:p>
          <a:p>
            <a:pPr algn="ctr"/>
            <a:r>
              <a:rPr lang="ru-RU" sz="1400" dirty="0" smtClean="0">
                <a:solidFill>
                  <a:srgbClr val="FFFF00"/>
                </a:solidFill>
              </a:rPr>
              <a:t>Ивановна</a:t>
            </a:r>
            <a:endParaRPr lang="ru-RU" sz="1400" dirty="0">
              <a:solidFill>
                <a:srgbClr val="FFFF00"/>
              </a:solidFill>
            </a:endParaRPr>
          </a:p>
        </p:txBody>
      </p:sp>
      <p:sp>
        <p:nvSpPr>
          <p:cNvPr id="23" name="TextBox 22"/>
          <p:cNvSpPr txBox="1"/>
          <p:nvPr/>
        </p:nvSpPr>
        <p:spPr>
          <a:xfrm>
            <a:off x="4788024" y="5805264"/>
            <a:ext cx="1368152" cy="738664"/>
          </a:xfrm>
          <a:prstGeom prst="rect">
            <a:avLst/>
          </a:prstGeom>
          <a:noFill/>
        </p:spPr>
        <p:txBody>
          <a:bodyPr wrap="square" rtlCol="0">
            <a:spAutoFit/>
          </a:bodyPr>
          <a:lstStyle/>
          <a:p>
            <a:pPr algn="ctr"/>
            <a:r>
              <a:rPr lang="ru-RU" sz="1400" dirty="0" err="1" smtClean="0">
                <a:solidFill>
                  <a:srgbClr val="FFFF00"/>
                </a:solidFill>
              </a:rPr>
              <a:t>Турубарова</a:t>
            </a:r>
            <a:r>
              <a:rPr lang="ru-RU" sz="1400" dirty="0" smtClean="0">
                <a:solidFill>
                  <a:srgbClr val="FFFF00"/>
                </a:solidFill>
              </a:rPr>
              <a:t> </a:t>
            </a:r>
          </a:p>
          <a:p>
            <a:pPr algn="ctr"/>
            <a:r>
              <a:rPr lang="ru-RU" sz="1400" dirty="0" smtClean="0">
                <a:solidFill>
                  <a:srgbClr val="FFFF00"/>
                </a:solidFill>
              </a:rPr>
              <a:t>Валентина </a:t>
            </a:r>
          </a:p>
          <a:p>
            <a:pPr algn="r"/>
            <a:r>
              <a:rPr lang="ru-RU" sz="1400" dirty="0" smtClean="0">
                <a:solidFill>
                  <a:srgbClr val="FFFF00"/>
                </a:solidFill>
              </a:rPr>
              <a:t>Кузьминична</a:t>
            </a:r>
            <a:endParaRPr lang="ru-RU" sz="1400" dirty="0">
              <a:solidFill>
                <a:srgbClr val="FFFF00"/>
              </a:solidFill>
            </a:endParaRPr>
          </a:p>
        </p:txBody>
      </p:sp>
      <p:sp>
        <p:nvSpPr>
          <p:cNvPr id="24" name="TextBox 23"/>
          <p:cNvSpPr txBox="1"/>
          <p:nvPr/>
        </p:nvSpPr>
        <p:spPr>
          <a:xfrm>
            <a:off x="3347864" y="5805264"/>
            <a:ext cx="1512168" cy="738664"/>
          </a:xfrm>
          <a:prstGeom prst="rect">
            <a:avLst/>
          </a:prstGeom>
          <a:noFill/>
        </p:spPr>
        <p:txBody>
          <a:bodyPr wrap="square" rtlCol="0">
            <a:spAutoFit/>
          </a:bodyPr>
          <a:lstStyle/>
          <a:p>
            <a:pPr algn="ctr"/>
            <a:r>
              <a:rPr lang="ru-RU" sz="1400" dirty="0" err="1" smtClean="0">
                <a:solidFill>
                  <a:srgbClr val="FFFF00"/>
                </a:solidFill>
              </a:rPr>
              <a:t>Турубарова</a:t>
            </a:r>
            <a:endParaRPr lang="ru-RU" sz="1400" dirty="0" smtClean="0">
              <a:solidFill>
                <a:srgbClr val="FFFF00"/>
              </a:solidFill>
            </a:endParaRPr>
          </a:p>
          <a:p>
            <a:pPr algn="ctr"/>
            <a:r>
              <a:rPr lang="ru-RU" sz="1400" dirty="0" smtClean="0">
                <a:solidFill>
                  <a:srgbClr val="FFFF00"/>
                </a:solidFill>
              </a:rPr>
              <a:t>Раиса</a:t>
            </a:r>
          </a:p>
          <a:p>
            <a:pPr algn="ctr"/>
            <a:r>
              <a:rPr lang="ru-RU" sz="1400" dirty="0" smtClean="0">
                <a:solidFill>
                  <a:srgbClr val="FFFF00"/>
                </a:solidFill>
              </a:rPr>
              <a:t>Кузьминична</a:t>
            </a:r>
            <a:endParaRPr lang="ru-RU" sz="1400" dirty="0">
              <a:solidFill>
                <a:srgbClr val="FFFF00"/>
              </a:solidFill>
            </a:endParaRPr>
          </a:p>
        </p:txBody>
      </p:sp>
      <p:sp>
        <p:nvSpPr>
          <p:cNvPr id="25" name="TextBox 24"/>
          <p:cNvSpPr txBox="1"/>
          <p:nvPr/>
        </p:nvSpPr>
        <p:spPr>
          <a:xfrm>
            <a:off x="1907704" y="5805264"/>
            <a:ext cx="1368152" cy="738664"/>
          </a:xfrm>
          <a:prstGeom prst="rect">
            <a:avLst/>
          </a:prstGeom>
          <a:noFill/>
        </p:spPr>
        <p:txBody>
          <a:bodyPr wrap="square" rtlCol="0">
            <a:spAutoFit/>
          </a:bodyPr>
          <a:lstStyle/>
          <a:p>
            <a:pPr algn="ctr"/>
            <a:r>
              <a:rPr lang="ru-RU" sz="1400" dirty="0" err="1" smtClean="0">
                <a:solidFill>
                  <a:srgbClr val="FFFF00"/>
                </a:solidFill>
              </a:rPr>
              <a:t>Турубаров</a:t>
            </a:r>
            <a:r>
              <a:rPr lang="ru-RU" sz="1400" dirty="0" smtClean="0">
                <a:solidFill>
                  <a:srgbClr val="FFFF00"/>
                </a:solidFill>
              </a:rPr>
              <a:t> Петр</a:t>
            </a:r>
          </a:p>
          <a:p>
            <a:pPr algn="ctr"/>
            <a:r>
              <a:rPr lang="ru-RU" sz="1400" dirty="0" smtClean="0">
                <a:solidFill>
                  <a:srgbClr val="FFFF00"/>
                </a:solidFill>
              </a:rPr>
              <a:t>Кузьмич</a:t>
            </a:r>
            <a:endParaRPr lang="ru-RU" sz="1400" dirty="0">
              <a:solidFill>
                <a:srgbClr val="FFFF00"/>
              </a:solidFill>
            </a:endParaRPr>
          </a:p>
        </p:txBody>
      </p:sp>
      <p:sp>
        <p:nvSpPr>
          <p:cNvPr id="26" name="TextBox 25"/>
          <p:cNvSpPr txBox="1"/>
          <p:nvPr/>
        </p:nvSpPr>
        <p:spPr>
          <a:xfrm>
            <a:off x="251520" y="3140968"/>
            <a:ext cx="1584176" cy="1169551"/>
          </a:xfrm>
          <a:prstGeom prst="rect">
            <a:avLst/>
          </a:prstGeom>
          <a:noFill/>
        </p:spPr>
        <p:txBody>
          <a:bodyPr wrap="square" rtlCol="0">
            <a:spAutoFit/>
          </a:bodyPr>
          <a:lstStyle/>
          <a:p>
            <a:pPr algn="ctr"/>
            <a:r>
              <a:rPr lang="ru-RU" sz="1400" dirty="0" smtClean="0">
                <a:solidFill>
                  <a:srgbClr val="92D050"/>
                </a:solidFill>
              </a:rPr>
              <a:t>Жуков </a:t>
            </a:r>
          </a:p>
          <a:p>
            <a:pPr algn="ctr"/>
            <a:r>
              <a:rPr lang="ru-RU" sz="1400" dirty="0" smtClean="0">
                <a:solidFill>
                  <a:srgbClr val="92D050"/>
                </a:solidFill>
              </a:rPr>
              <a:t>Георгий </a:t>
            </a:r>
          </a:p>
          <a:p>
            <a:pPr algn="ctr"/>
            <a:r>
              <a:rPr lang="ru-RU" sz="1400" dirty="0" smtClean="0">
                <a:solidFill>
                  <a:srgbClr val="92D050"/>
                </a:solidFill>
              </a:rPr>
              <a:t>Константинович</a:t>
            </a:r>
          </a:p>
          <a:p>
            <a:pPr algn="ctr"/>
            <a:endParaRPr lang="ru-RU" sz="1400" dirty="0"/>
          </a:p>
        </p:txBody>
      </p:sp>
      <p:sp>
        <p:nvSpPr>
          <p:cNvPr id="27" name="TextBox 26"/>
          <p:cNvSpPr txBox="1"/>
          <p:nvPr/>
        </p:nvSpPr>
        <p:spPr>
          <a:xfrm>
            <a:off x="7452320" y="5733256"/>
            <a:ext cx="1440160" cy="738664"/>
          </a:xfrm>
          <a:prstGeom prst="rect">
            <a:avLst/>
          </a:prstGeom>
          <a:noFill/>
        </p:spPr>
        <p:txBody>
          <a:bodyPr wrap="square" rtlCol="0">
            <a:spAutoFit/>
          </a:bodyPr>
          <a:lstStyle/>
          <a:p>
            <a:pPr algn="ctr"/>
            <a:r>
              <a:rPr lang="ru-RU" sz="1400" dirty="0" err="1" smtClean="0">
                <a:solidFill>
                  <a:srgbClr val="FFFF00"/>
                </a:solidFill>
              </a:rPr>
              <a:t>Толбухин</a:t>
            </a:r>
            <a:endParaRPr lang="ru-RU" sz="1400" dirty="0" smtClean="0">
              <a:solidFill>
                <a:srgbClr val="FFFF00"/>
              </a:solidFill>
            </a:endParaRPr>
          </a:p>
          <a:p>
            <a:pPr algn="ctr"/>
            <a:r>
              <a:rPr lang="ru-RU" sz="1400" dirty="0" smtClean="0">
                <a:solidFill>
                  <a:srgbClr val="FFFF00"/>
                </a:solidFill>
              </a:rPr>
              <a:t>Фёдор Иванович</a:t>
            </a:r>
            <a:endParaRPr lang="ru-RU" sz="1400" dirty="0">
              <a:solidFill>
                <a:srgbClr val="FFFF00"/>
              </a:solidFill>
            </a:endParaRPr>
          </a:p>
        </p:txBody>
      </p:sp>
      <p:sp>
        <p:nvSpPr>
          <p:cNvPr id="28" name="TextBox 27"/>
          <p:cNvSpPr txBox="1"/>
          <p:nvPr/>
        </p:nvSpPr>
        <p:spPr>
          <a:xfrm>
            <a:off x="4716016" y="3068960"/>
            <a:ext cx="1368152" cy="738664"/>
          </a:xfrm>
          <a:prstGeom prst="rect">
            <a:avLst/>
          </a:prstGeom>
          <a:noFill/>
        </p:spPr>
        <p:txBody>
          <a:bodyPr wrap="square" rtlCol="0">
            <a:spAutoFit/>
          </a:bodyPr>
          <a:lstStyle/>
          <a:p>
            <a:pPr algn="ctr"/>
            <a:r>
              <a:rPr lang="ru-RU" sz="1400" dirty="0" smtClean="0">
                <a:solidFill>
                  <a:srgbClr val="92D050"/>
                </a:solidFill>
              </a:rPr>
              <a:t>Плотников</a:t>
            </a:r>
          </a:p>
          <a:p>
            <a:pPr algn="ctr"/>
            <a:r>
              <a:rPr lang="ru-RU" sz="1400" dirty="0" smtClean="0">
                <a:solidFill>
                  <a:srgbClr val="92D050"/>
                </a:solidFill>
              </a:rPr>
              <a:t>Максим Федорович</a:t>
            </a:r>
            <a:endParaRPr lang="ru-RU" sz="1400" dirty="0">
              <a:solidFill>
                <a:srgbClr val="92D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3" name="Заголовок 2"/>
          <p:cNvSpPr>
            <a:spLocks noGrp="1"/>
          </p:cNvSpPr>
          <p:nvPr>
            <p:ph type="title"/>
          </p:nvPr>
        </p:nvSpPr>
        <p:spPr/>
        <p:txBody>
          <a:bodyPr/>
          <a:lstStyle/>
          <a:p>
            <a:endParaRPr lang="ru-RU" dirty="0"/>
          </a:p>
        </p:txBody>
      </p:sp>
      <p:pic>
        <p:nvPicPr>
          <p:cNvPr id="53255" name="Picture 7" descr="C:\Users\Alina\Desktop\04.jpg"/>
          <p:cNvPicPr>
            <a:picLocks noGrp="1" noChangeAspect="1" noChangeArrowheads="1"/>
          </p:cNvPicPr>
          <p:nvPr>
            <p:ph idx="1"/>
          </p:nvPr>
        </p:nvPicPr>
        <p:blipFill>
          <a:blip r:embed="rId3" cstate="print"/>
          <a:srcRect/>
          <a:stretch>
            <a:fillRect/>
          </a:stretch>
        </p:blipFill>
        <p:spPr bwMode="auto">
          <a:xfrm>
            <a:off x="395536" y="260648"/>
            <a:ext cx="2963743" cy="1944216"/>
          </a:xfrm>
          <a:prstGeom prst="rect">
            <a:avLst/>
          </a:prstGeom>
          <a:noFill/>
        </p:spPr>
      </p:pic>
      <p:pic>
        <p:nvPicPr>
          <p:cNvPr id="7" name="Picture 18" descr="http://www.generals.dk/content/portraits/Zhukov_Georgii_Konstantinovich.jpg"/>
          <p:cNvPicPr>
            <a:picLocks noChangeAspect="1" noChangeArrowheads="1"/>
          </p:cNvPicPr>
          <p:nvPr/>
        </p:nvPicPr>
        <p:blipFill>
          <a:blip r:embed="rId4" cstate="print"/>
          <a:srcRect/>
          <a:stretch>
            <a:fillRect/>
          </a:stretch>
        </p:blipFill>
        <p:spPr bwMode="auto">
          <a:xfrm>
            <a:off x="7236296" y="260648"/>
            <a:ext cx="1561619" cy="1944216"/>
          </a:xfrm>
          <a:prstGeom prst="rect">
            <a:avLst/>
          </a:prstGeom>
          <a:noFill/>
        </p:spPr>
      </p:pic>
      <p:sp>
        <p:nvSpPr>
          <p:cNvPr id="9" name="Прямоугольник 8"/>
          <p:cNvSpPr/>
          <p:nvPr/>
        </p:nvSpPr>
        <p:spPr>
          <a:xfrm>
            <a:off x="5724128" y="2276872"/>
            <a:ext cx="4572000" cy="1200329"/>
          </a:xfrm>
          <a:prstGeom prst="rect">
            <a:avLst/>
          </a:prstGeom>
        </p:spPr>
        <p:txBody>
          <a:bodyPr>
            <a:spAutoFit/>
          </a:bodyPr>
          <a:lstStyle/>
          <a:p>
            <a:pPr algn="ctr"/>
            <a:r>
              <a:rPr lang="ru-RU" b="1" dirty="0" smtClean="0">
                <a:solidFill>
                  <a:schemeClr val="bg1"/>
                </a:solidFill>
              </a:rPr>
              <a:t>Жуков </a:t>
            </a:r>
          </a:p>
          <a:p>
            <a:pPr algn="ctr"/>
            <a:r>
              <a:rPr lang="ru-RU" b="1" dirty="0" smtClean="0">
                <a:solidFill>
                  <a:schemeClr val="bg1"/>
                </a:solidFill>
              </a:rPr>
              <a:t>Георгий </a:t>
            </a:r>
          </a:p>
          <a:p>
            <a:pPr algn="ctr"/>
            <a:r>
              <a:rPr lang="ru-RU" b="1" dirty="0" smtClean="0">
                <a:solidFill>
                  <a:schemeClr val="bg1"/>
                </a:solidFill>
              </a:rPr>
              <a:t>Константинович</a:t>
            </a:r>
          </a:p>
          <a:p>
            <a:pPr algn="ctr"/>
            <a:r>
              <a:rPr lang="ru-RU" b="1" dirty="0" smtClean="0">
                <a:solidFill>
                  <a:schemeClr val="bg1"/>
                </a:solidFill>
              </a:rPr>
              <a:t>(1896-1974)</a:t>
            </a:r>
          </a:p>
        </p:txBody>
      </p:sp>
      <p:pic>
        <p:nvPicPr>
          <p:cNvPr id="53259" name="Picture 11" descr="http://photos.wikimapia.org/p/00/01/02/64/83_big.jpg"/>
          <p:cNvPicPr>
            <a:picLocks noChangeAspect="1" noChangeArrowheads="1"/>
          </p:cNvPicPr>
          <p:nvPr/>
        </p:nvPicPr>
        <p:blipFill>
          <a:blip r:embed="rId5" cstate="print"/>
          <a:srcRect/>
          <a:stretch>
            <a:fillRect/>
          </a:stretch>
        </p:blipFill>
        <p:spPr bwMode="auto">
          <a:xfrm>
            <a:off x="395536" y="2276872"/>
            <a:ext cx="2952328" cy="2160240"/>
          </a:xfrm>
          <a:prstGeom prst="rect">
            <a:avLst/>
          </a:prstGeom>
          <a:noFill/>
        </p:spPr>
      </p:pic>
      <p:pic>
        <p:nvPicPr>
          <p:cNvPr id="53261" name="Picture 13" descr="http://img-fotki.yandex.ru/get/6512/120608089.2b/0_85dac_dd076048_L"/>
          <p:cNvPicPr>
            <a:picLocks noChangeAspect="1" noChangeArrowheads="1"/>
          </p:cNvPicPr>
          <p:nvPr/>
        </p:nvPicPr>
        <p:blipFill>
          <a:blip r:embed="rId6" cstate="print"/>
          <a:srcRect/>
          <a:stretch>
            <a:fillRect/>
          </a:stretch>
        </p:blipFill>
        <p:spPr bwMode="auto">
          <a:xfrm>
            <a:off x="395536" y="4509120"/>
            <a:ext cx="2952328" cy="2014208"/>
          </a:xfrm>
          <a:prstGeom prst="rect">
            <a:avLst/>
          </a:prstGeom>
          <a:noFill/>
        </p:spPr>
      </p:pic>
      <p:pic>
        <p:nvPicPr>
          <p:cNvPr id="53263" name="Picture 15" descr="http://img-fotki.yandex.ru/get/4407/slog-68.3/0_4de96_ef57c4f2_L"/>
          <p:cNvPicPr>
            <a:picLocks noChangeAspect="1" noChangeArrowheads="1"/>
          </p:cNvPicPr>
          <p:nvPr/>
        </p:nvPicPr>
        <p:blipFill>
          <a:blip r:embed="rId7" cstate="print"/>
          <a:srcRect/>
          <a:stretch>
            <a:fillRect/>
          </a:stretch>
        </p:blipFill>
        <p:spPr bwMode="auto">
          <a:xfrm>
            <a:off x="3563888" y="260648"/>
            <a:ext cx="3456385" cy="2592288"/>
          </a:xfrm>
          <a:prstGeom prst="rect">
            <a:avLst/>
          </a:prstGeom>
          <a:noFill/>
        </p:spPr>
      </p:pic>
      <p:sp>
        <p:nvSpPr>
          <p:cNvPr id="19" name="TextBox 18"/>
          <p:cNvSpPr txBox="1"/>
          <p:nvPr/>
        </p:nvSpPr>
        <p:spPr>
          <a:xfrm>
            <a:off x="3707904" y="3501008"/>
            <a:ext cx="5184576" cy="3046988"/>
          </a:xfrm>
          <a:prstGeom prst="rect">
            <a:avLst/>
          </a:prstGeom>
          <a:noFill/>
        </p:spPr>
        <p:txBody>
          <a:bodyPr wrap="square" rtlCol="0">
            <a:spAutoFit/>
          </a:bodyPr>
          <a:lstStyle/>
          <a:p>
            <a:pPr algn="just"/>
            <a:r>
              <a:rPr lang="ru-RU" sz="1600" b="1" dirty="0" smtClean="0">
                <a:solidFill>
                  <a:schemeClr val="bg1"/>
                </a:solidFill>
              </a:rPr>
              <a:t>       Маршал Советского Союзы, четырежды Герой Советского Союза, родился в деревне </a:t>
            </a:r>
            <a:r>
              <a:rPr lang="ru-RU" sz="1600" b="1" dirty="0" err="1" smtClean="0">
                <a:solidFill>
                  <a:schemeClr val="bg1"/>
                </a:solidFill>
              </a:rPr>
              <a:t>Стрелковка</a:t>
            </a:r>
            <a:r>
              <a:rPr lang="ru-RU" sz="1600" b="1" dirty="0" smtClean="0">
                <a:solidFill>
                  <a:schemeClr val="bg1"/>
                </a:solidFill>
              </a:rPr>
              <a:t> в Калужской области в семье крестьян. </a:t>
            </a:r>
            <a:r>
              <a:rPr lang="ru-RU" sz="1600" b="1" dirty="0" err="1" smtClean="0">
                <a:solidFill>
                  <a:schemeClr val="bg1"/>
                </a:solidFill>
              </a:rPr>
              <a:t>Благодяря</a:t>
            </a:r>
            <a:r>
              <a:rPr lang="ru-RU" sz="1600" b="1" dirty="0" smtClean="0">
                <a:solidFill>
                  <a:schemeClr val="bg1"/>
                </a:solidFill>
              </a:rPr>
              <a:t> природным способностям, незаурядному уму, целеустремленности он стал знаменитым военачальником. Во время Великой Отечественной войны Жукову поручались самые ответственные участки боевых действий. На счету маршала Жукова оборона Москвы, Ленинграда, Сталинградская битва, бои за Днепр и Берлин. Жуков в ночь на 9 мая 1945 года принял капитуляцию фашистской Германии. </a:t>
            </a:r>
            <a:endParaRPr lang="ru-RU" sz="1600" b="1" dirty="0">
              <a:solidFill>
                <a:schemeClr val="bg1"/>
              </a:solidFill>
            </a:endParaRPr>
          </a:p>
        </p:txBody>
      </p:sp>
      <p:sp>
        <p:nvSpPr>
          <p:cNvPr id="20" name="Стрелка углом вверх 19">
            <a:hlinkClick r:id="rId8"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53263"/>
                                        </p:tgtEl>
                                        <p:attrNameLst>
                                          <p:attrName>style.visibility</p:attrName>
                                        </p:attrNameLst>
                                      </p:cBhvr>
                                      <p:to>
                                        <p:strVal val="visible"/>
                                      </p:to>
                                    </p:set>
                                    <p:anim calcmode="lin" valueType="num">
                                      <p:cBhvr additive="base">
                                        <p:cTn id="17" dur="500" fill="hold"/>
                                        <p:tgtEl>
                                          <p:spTgt spid="53263"/>
                                        </p:tgtEl>
                                        <p:attrNameLst>
                                          <p:attrName>ppt_x</p:attrName>
                                        </p:attrNameLst>
                                      </p:cBhvr>
                                      <p:tavLst>
                                        <p:tav tm="0">
                                          <p:val>
                                            <p:strVal val="#ppt_x"/>
                                          </p:val>
                                        </p:tav>
                                        <p:tav tm="100000">
                                          <p:val>
                                            <p:strVal val="#ppt_x"/>
                                          </p:val>
                                        </p:tav>
                                      </p:tavLst>
                                    </p:anim>
                                    <p:anim calcmode="lin" valueType="num">
                                      <p:cBhvr additive="base">
                                        <p:cTn id="18" dur="500" fill="hold"/>
                                        <p:tgtEl>
                                          <p:spTgt spid="5326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53255"/>
                                        </p:tgtEl>
                                        <p:attrNameLst>
                                          <p:attrName>style.visibility</p:attrName>
                                        </p:attrNameLst>
                                      </p:cBhvr>
                                      <p:to>
                                        <p:strVal val="visible"/>
                                      </p:to>
                                    </p:set>
                                    <p:anim calcmode="lin" valueType="num">
                                      <p:cBhvr additive="base">
                                        <p:cTn id="22" dur="500" fill="hold"/>
                                        <p:tgtEl>
                                          <p:spTgt spid="53255"/>
                                        </p:tgtEl>
                                        <p:attrNameLst>
                                          <p:attrName>ppt_x</p:attrName>
                                        </p:attrNameLst>
                                      </p:cBhvr>
                                      <p:tavLst>
                                        <p:tav tm="0">
                                          <p:val>
                                            <p:strVal val="#ppt_x"/>
                                          </p:val>
                                        </p:tav>
                                        <p:tav tm="100000">
                                          <p:val>
                                            <p:strVal val="#ppt_x"/>
                                          </p:val>
                                        </p:tav>
                                      </p:tavLst>
                                    </p:anim>
                                    <p:anim calcmode="lin" valueType="num">
                                      <p:cBhvr additive="base">
                                        <p:cTn id="23" dur="500" fill="hold"/>
                                        <p:tgtEl>
                                          <p:spTgt spid="5325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3259"/>
                                        </p:tgtEl>
                                        <p:attrNameLst>
                                          <p:attrName>style.visibility</p:attrName>
                                        </p:attrNameLst>
                                      </p:cBhvr>
                                      <p:to>
                                        <p:strVal val="visible"/>
                                      </p:to>
                                    </p:set>
                                    <p:anim calcmode="lin" valueType="num">
                                      <p:cBhvr additive="base">
                                        <p:cTn id="27" dur="500" fill="hold"/>
                                        <p:tgtEl>
                                          <p:spTgt spid="53259"/>
                                        </p:tgtEl>
                                        <p:attrNameLst>
                                          <p:attrName>ppt_x</p:attrName>
                                        </p:attrNameLst>
                                      </p:cBhvr>
                                      <p:tavLst>
                                        <p:tav tm="0">
                                          <p:val>
                                            <p:strVal val="#ppt_x"/>
                                          </p:val>
                                        </p:tav>
                                        <p:tav tm="100000">
                                          <p:val>
                                            <p:strVal val="#ppt_x"/>
                                          </p:val>
                                        </p:tav>
                                      </p:tavLst>
                                    </p:anim>
                                    <p:anim calcmode="lin" valueType="num">
                                      <p:cBhvr additive="base">
                                        <p:cTn id="28" dur="500" fill="hold"/>
                                        <p:tgtEl>
                                          <p:spTgt spid="5325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53261"/>
                                        </p:tgtEl>
                                        <p:attrNameLst>
                                          <p:attrName>style.visibility</p:attrName>
                                        </p:attrNameLst>
                                      </p:cBhvr>
                                      <p:to>
                                        <p:strVal val="visible"/>
                                      </p:to>
                                    </p:set>
                                    <p:anim calcmode="lin" valueType="num">
                                      <p:cBhvr additive="base">
                                        <p:cTn id="32" dur="500" fill="hold"/>
                                        <p:tgtEl>
                                          <p:spTgt spid="53261"/>
                                        </p:tgtEl>
                                        <p:attrNameLst>
                                          <p:attrName>ppt_x</p:attrName>
                                        </p:attrNameLst>
                                      </p:cBhvr>
                                      <p:tavLst>
                                        <p:tav tm="0">
                                          <p:val>
                                            <p:strVal val="#ppt_x"/>
                                          </p:val>
                                        </p:tav>
                                        <p:tav tm="100000">
                                          <p:val>
                                            <p:strVal val="#ppt_x"/>
                                          </p:val>
                                        </p:tav>
                                      </p:tavLst>
                                    </p:anim>
                                    <p:anim calcmode="lin" valueType="num">
                                      <p:cBhvr additive="base">
                                        <p:cTn id="33" dur="500" fill="hold"/>
                                        <p:tgtEl>
                                          <p:spTgt spid="5326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9" name="Picture 9"/>
          <p:cNvPicPr>
            <a:picLocks noChangeAspect="1" noChangeArrowheads="1"/>
          </p:cNvPicPr>
          <p:nvPr/>
        </p:nvPicPr>
        <p:blipFill>
          <a:blip r:embed="rId2" cstate="print">
            <a:lum bright="20000"/>
          </a:blip>
          <a:srcRect/>
          <a:stretch>
            <a:fillRect/>
          </a:stretch>
        </p:blipFill>
        <p:spPr bwMode="auto">
          <a:xfrm>
            <a:off x="0" y="0"/>
            <a:ext cx="9144000" cy="6913334"/>
          </a:xfrm>
          <a:prstGeom prst="rect">
            <a:avLst/>
          </a:prstGeom>
          <a:noFill/>
          <a:ln w="9525">
            <a:noFill/>
            <a:miter lim="800000"/>
            <a:headEnd/>
            <a:tailEnd/>
          </a:ln>
        </p:spPr>
      </p:pic>
      <p:sp>
        <p:nvSpPr>
          <p:cNvPr id="3" name="Заголовок 2"/>
          <p:cNvSpPr>
            <a:spLocks noGrp="1"/>
          </p:cNvSpPr>
          <p:nvPr>
            <p:ph type="title"/>
          </p:nvPr>
        </p:nvSpPr>
        <p:spPr/>
        <p:txBody>
          <a:bodyPr/>
          <a:lstStyle/>
          <a:p>
            <a:endParaRPr lang="ru-RU"/>
          </a:p>
        </p:txBody>
      </p:sp>
      <p:pic>
        <p:nvPicPr>
          <p:cNvPr id="56325" name="Picture 5" descr="http://uletay7.ucoz.ru/_ph/383/499345838.jpg"/>
          <p:cNvPicPr>
            <a:picLocks noGrp="1" noChangeAspect="1" noChangeArrowheads="1"/>
          </p:cNvPicPr>
          <p:nvPr>
            <p:ph idx="1"/>
          </p:nvPr>
        </p:nvPicPr>
        <p:blipFill>
          <a:blip r:embed="rId3" cstate="print"/>
          <a:srcRect/>
          <a:stretch>
            <a:fillRect/>
          </a:stretch>
        </p:blipFill>
        <p:spPr bwMode="auto">
          <a:xfrm>
            <a:off x="323528" y="4509120"/>
            <a:ext cx="1563794" cy="2348880"/>
          </a:xfrm>
          <a:prstGeom prst="rect">
            <a:avLst/>
          </a:prstGeom>
          <a:noFill/>
        </p:spPr>
      </p:pic>
      <p:pic>
        <p:nvPicPr>
          <p:cNvPr id="5" name="Picture 4" descr="C:\Users\Alina\Desktop\i.jpg"/>
          <p:cNvPicPr>
            <a:picLocks noChangeAspect="1" noChangeArrowheads="1"/>
          </p:cNvPicPr>
          <p:nvPr/>
        </p:nvPicPr>
        <p:blipFill>
          <a:blip r:embed="rId4" cstate="print"/>
          <a:srcRect/>
          <a:stretch>
            <a:fillRect/>
          </a:stretch>
        </p:blipFill>
        <p:spPr bwMode="auto">
          <a:xfrm>
            <a:off x="7524328" y="260648"/>
            <a:ext cx="1224136" cy="1872208"/>
          </a:xfrm>
          <a:prstGeom prst="rect">
            <a:avLst/>
          </a:prstGeom>
          <a:noFill/>
        </p:spPr>
      </p:pic>
      <p:sp>
        <p:nvSpPr>
          <p:cNvPr id="6" name="Прямоугольник 5"/>
          <p:cNvSpPr/>
          <p:nvPr/>
        </p:nvSpPr>
        <p:spPr>
          <a:xfrm>
            <a:off x="7020272" y="2132856"/>
            <a:ext cx="2358008" cy="1200329"/>
          </a:xfrm>
          <a:prstGeom prst="rect">
            <a:avLst/>
          </a:prstGeom>
        </p:spPr>
        <p:txBody>
          <a:bodyPr wrap="square">
            <a:spAutoFit/>
          </a:bodyPr>
          <a:lstStyle/>
          <a:p>
            <a:pPr algn="ctr"/>
            <a:r>
              <a:rPr lang="ru-RU" b="1" dirty="0" smtClean="0">
                <a:solidFill>
                  <a:schemeClr val="bg1"/>
                </a:solidFill>
              </a:rPr>
              <a:t>Голубец </a:t>
            </a:r>
          </a:p>
          <a:p>
            <a:pPr algn="ctr"/>
            <a:r>
              <a:rPr lang="ru-RU" b="1" dirty="0" smtClean="0">
                <a:solidFill>
                  <a:schemeClr val="bg1"/>
                </a:solidFill>
              </a:rPr>
              <a:t>Иван</a:t>
            </a:r>
          </a:p>
          <a:p>
            <a:pPr algn="ctr"/>
            <a:r>
              <a:rPr lang="ru-RU" b="1" dirty="0" err="1" smtClean="0">
                <a:solidFill>
                  <a:schemeClr val="bg1"/>
                </a:solidFill>
              </a:rPr>
              <a:t>Карпович</a:t>
            </a:r>
            <a:endParaRPr lang="ru-RU" b="1" dirty="0" smtClean="0">
              <a:solidFill>
                <a:schemeClr val="bg1"/>
              </a:solidFill>
            </a:endParaRPr>
          </a:p>
          <a:p>
            <a:pPr algn="ctr"/>
            <a:r>
              <a:rPr lang="ru-RU" b="1" dirty="0" smtClean="0">
                <a:solidFill>
                  <a:schemeClr val="bg1"/>
                </a:solidFill>
              </a:rPr>
              <a:t>(1916-1942)</a:t>
            </a:r>
          </a:p>
        </p:txBody>
      </p:sp>
      <p:pic>
        <p:nvPicPr>
          <p:cNvPr id="56323" name="Picture 3" descr="C:\Users\Alina\Desktop\New folder\SAM_0030.JPG"/>
          <p:cNvPicPr>
            <a:picLocks noChangeAspect="1" noChangeArrowheads="1"/>
          </p:cNvPicPr>
          <p:nvPr/>
        </p:nvPicPr>
        <p:blipFill>
          <a:blip r:embed="rId5" cstate="print">
            <a:lum bright="20000"/>
          </a:blip>
          <a:srcRect/>
          <a:stretch>
            <a:fillRect/>
          </a:stretch>
        </p:blipFill>
        <p:spPr bwMode="auto">
          <a:xfrm>
            <a:off x="4572000" y="4319718"/>
            <a:ext cx="3384376" cy="2538282"/>
          </a:xfrm>
          <a:prstGeom prst="rect">
            <a:avLst/>
          </a:prstGeom>
          <a:noFill/>
        </p:spPr>
      </p:pic>
      <p:pic>
        <p:nvPicPr>
          <p:cNvPr id="56327" name="Picture 7" descr="http://i45.beon.ru/82/36/1253682/55/63542355/Golubets_Monument.jpeg"/>
          <p:cNvPicPr>
            <a:picLocks noChangeAspect="1" noChangeArrowheads="1"/>
          </p:cNvPicPr>
          <p:nvPr/>
        </p:nvPicPr>
        <p:blipFill>
          <a:blip r:embed="rId6" cstate="print"/>
          <a:srcRect/>
          <a:stretch>
            <a:fillRect/>
          </a:stretch>
        </p:blipFill>
        <p:spPr bwMode="auto">
          <a:xfrm>
            <a:off x="2267744" y="4509120"/>
            <a:ext cx="1667704" cy="2348880"/>
          </a:xfrm>
          <a:prstGeom prst="rect">
            <a:avLst/>
          </a:prstGeom>
          <a:noFill/>
        </p:spPr>
      </p:pic>
      <p:sp>
        <p:nvSpPr>
          <p:cNvPr id="10" name="Стрелка углом вверх 9">
            <a:hlinkClick r:id="rId7"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51520" y="260648"/>
            <a:ext cx="6840760" cy="3139321"/>
          </a:xfrm>
          <a:prstGeom prst="rect">
            <a:avLst/>
          </a:prstGeom>
          <a:noFill/>
        </p:spPr>
        <p:txBody>
          <a:bodyPr wrap="square" rtlCol="0">
            <a:spAutoFit/>
          </a:bodyPr>
          <a:lstStyle/>
          <a:p>
            <a:pPr algn="just"/>
            <a:r>
              <a:rPr lang="ru-RU" b="1" dirty="0" smtClean="0">
                <a:solidFill>
                  <a:schemeClr val="bg1"/>
                </a:solidFill>
              </a:rPr>
              <a:t>      Родился в Таганроге в семье рабочего. Окончил военно-морскую школу. С началом Великой Отечественной войны И. Голубец принимал участие в обороне Одессы, Феодосии и Севастополя. 25 марта 1942 года Во время артобстрела Стрелецкой бухты г. Севастополя от попадания немецкого снаряда на одном из катеров начался пожар. Возникла угроза взрыва запаса глубинных бомб, что могло привести к гибели стоящих рядом судов и десятков человеческих жизней. И.К. Голубец не по приказу, а по велению сердца начал скатывать бомбы за борт катера, пока не произошел взрыв, от которого наш земляк погиб. </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6325"/>
                                        </p:tgtEl>
                                        <p:attrNameLst>
                                          <p:attrName>style.visibility</p:attrName>
                                        </p:attrNameLst>
                                      </p:cBhvr>
                                      <p:to>
                                        <p:strVal val="visible"/>
                                      </p:to>
                                    </p:set>
                                    <p:anim calcmode="lin" valueType="num">
                                      <p:cBhvr additive="base">
                                        <p:cTn id="17" dur="500" fill="hold"/>
                                        <p:tgtEl>
                                          <p:spTgt spid="56325"/>
                                        </p:tgtEl>
                                        <p:attrNameLst>
                                          <p:attrName>ppt_x</p:attrName>
                                        </p:attrNameLst>
                                      </p:cBhvr>
                                      <p:tavLst>
                                        <p:tav tm="0">
                                          <p:val>
                                            <p:strVal val="#ppt_x"/>
                                          </p:val>
                                        </p:tav>
                                        <p:tav tm="100000">
                                          <p:val>
                                            <p:strVal val="#ppt_x"/>
                                          </p:val>
                                        </p:tav>
                                      </p:tavLst>
                                    </p:anim>
                                    <p:anim calcmode="lin" valueType="num">
                                      <p:cBhvr additive="base">
                                        <p:cTn id="18" dur="500" fill="hold"/>
                                        <p:tgtEl>
                                          <p:spTgt spid="5632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6327"/>
                                        </p:tgtEl>
                                        <p:attrNameLst>
                                          <p:attrName>style.visibility</p:attrName>
                                        </p:attrNameLst>
                                      </p:cBhvr>
                                      <p:to>
                                        <p:strVal val="visible"/>
                                      </p:to>
                                    </p:set>
                                    <p:anim calcmode="lin" valueType="num">
                                      <p:cBhvr additive="base">
                                        <p:cTn id="22" dur="500" fill="hold"/>
                                        <p:tgtEl>
                                          <p:spTgt spid="56327"/>
                                        </p:tgtEl>
                                        <p:attrNameLst>
                                          <p:attrName>ppt_x</p:attrName>
                                        </p:attrNameLst>
                                      </p:cBhvr>
                                      <p:tavLst>
                                        <p:tav tm="0">
                                          <p:val>
                                            <p:strVal val="#ppt_x"/>
                                          </p:val>
                                        </p:tav>
                                        <p:tav tm="100000">
                                          <p:val>
                                            <p:strVal val="#ppt_x"/>
                                          </p:val>
                                        </p:tav>
                                      </p:tavLst>
                                    </p:anim>
                                    <p:anim calcmode="lin" valueType="num">
                                      <p:cBhvr additive="base">
                                        <p:cTn id="23" dur="500" fill="hold"/>
                                        <p:tgtEl>
                                          <p:spTgt spid="563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6323"/>
                                        </p:tgtEl>
                                        <p:attrNameLst>
                                          <p:attrName>style.visibility</p:attrName>
                                        </p:attrNameLst>
                                      </p:cBhvr>
                                      <p:to>
                                        <p:strVal val="visible"/>
                                      </p:to>
                                    </p:set>
                                    <p:anim calcmode="lin" valueType="num">
                                      <p:cBhvr additive="base">
                                        <p:cTn id="27" dur="500" fill="hold"/>
                                        <p:tgtEl>
                                          <p:spTgt spid="56323"/>
                                        </p:tgtEl>
                                        <p:attrNameLst>
                                          <p:attrName>ppt_x</p:attrName>
                                        </p:attrNameLst>
                                      </p:cBhvr>
                                      <p:tavLst>
                                        <p:tav tm="0">
                                          <p:val>
                                            <p:strVal val="#ppt_x"/>
                                          </p:val>
                                        </p:tav>
                                        <p:tav tm="100000">
                                          <p:val>
                                            <p:strVal val="#ppt_x"/>
                                          </p:val>
                                        </p:tav>
                                      </p:tavLst>
                                    </p:anim>
                                    <p:anim calcmode="lin" valueType="num">
                                      <p:cBhvr additive="base">
                                        <p:cTn id="28" dur="500" fill="hold"/>
                                        <p:tgtEl>
                                          <p:spTgt spid="563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0" name="Picture 8"/>
          <p:cNvPicPr>
            <a:picLocks noChangeAspect="1" noChangeArrowheads="1"/>
          </p:cNvPicPr>
          <p:nvPr/>
        </p:nvPicPr>
        <p:blipFill>
          <a:blip r:embed="rId2" cstate="print">
            <a:lum bright="20000"/>
          </a:blip>
          <a:srcRect l="5154" t="8001"/>
          <a:stretch>
            <a:fillRect/>
          </a:stretch>
        </p:blipFill>
        <p:spPr bwMode="auto">
          <a:xfrm>
            <a:off x="-280626" y="0"/>
            <a:ext cx="9351439" cy="6858000"/>
          </a:xfrm>
          <a:prstGeom prst="rect">
            <a:avLst/>
          </a:prstGeom>
          <a:noFill/>
          <a:ln w="9525">
            <a:noFill/>
            <a:miter lim="800000"/>
            <a:headEnd/>
            <a:tailEnd/>
          </a:ln>
        </p:spPr>
      </p:pic>
      <p:sp>
        <p:nvSpPr>
          <p:cNvPr id="3" name="Заголовок 2"/>
          <p:cNvSpPr>
            <a:spLocks noGrp="1"/>
          </p:cNvSpPr>
          <p:nvPr>
            <p:ph type="title"/>
          </p:nvPr>
        </p:nvSpPr>
        <p:spPr/>
        <p:txBody>
          <a:bodyPr/>
          <a:lstStyle/>
          <a:p>
            <a:endParaRPr lang="ru-RU"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5220072" y="0"/>
            <a:ext cx="1617502" cy="1837685"/>
          </a:xfrm>
          <a:prstGeom prst="rect">
            <a:avLst/>
          </a:prstGeom>
          <a:noFill/>
          <a:ln w="9525">
            <a:noFill/>
            <a:miter lim="800000"/>
            <a:headEnd/>
            <a:tailEnd/>
          </a:ln>
        </p:spPr>
      </p:pic>
      <p:sp>
        <p:nvSpPr>
          <p:cNvPr id="5" name="Прямоугольник 4"/>
          <p:cNvSpPr/>
          <p:nvPr/>
        </p:nvSpPr>
        <p:spPr>
          <a:xfrm>
            <a:off x="4644008" y="1844824"/>
            <a:ext cx="2592288" cy="1200329"/>
          </a:xfrm>
          <a:prstGeom prst="rect">
            <a:avLst/>
          </a:prstGeom>
        </p:spPr>
        <p:txBody>
          <a:bodyPr wrap="square">
            <a:spAutoFit/>
          </a:bodyPr>
          <a:lstStyle/>
          <a:p>
            <a:pPr algn="ctr"/>
            <a:r>
              <a:rPr lang="ru-RU" b="1" dirty="0" err="1" smtClean="0">
                <a:solidFill>
                  <a:schemeClr val="bg1"/>
                </a:solidFill>
              </a:rPr>
              <a:t>Афонов</a:t>
            </a:r>
            <a:r>
              <a:rPr lang="ru-RU" b="1" dirty="0" smtClean="0">
                <a:solidFill>
                  <a:schemeClr val="bg1"/>
                </a:solidFill>
              </a:rPr>
              <a:t> </a:t>
            </a:r>
          </a:p>
          <a:p>
            <a:pPr algn="ctr"/>
            <a:r>
              <a:rPr lang="ru-RU" b="1" dirty="0" smtClean="0">
                <a:solidFill>
                  <a:schemeClr val="bg1"/>
                </a:solidFill>
              </a:rPr>
              <a:t>Василий </a:t>
            </a:r>
          </a:p>
          <a:p>
            <a:pPr algn="ctr"/>
            <a:r>
              <a:rPr lang="ru-RU" b="1" dirty="0" smtClean="0">
                <a:solidFill>
                  <a:schemeClr val="bg1"/>
                </a:solidFill>
              </a:rPr>
              <a:t>Ильич</a:t>
            </a:r>
          </a:p>
          <a:p>
            <a:pPr algn="ctr"/>
            <a:r>
              <a:rPr lang="ru-RU" b="1" dirty="0" smtClean="0">
                <a:solidFill>
                  <a:schemeClr val="bg1"/>
                </a:solidFill>
              </a:rPr>
              <a:t>(1910-1943)</a:t>
            </a:r>
            <a:endParaRPr lang="ru-RU" b="1"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380312" y="0"/>
            <a:ext cx="1440160" cy="1872208"/>
          </a:xfrm>
          <a:prstGeom prst="rect">
            <a:avLst/>
          </a:prstGeom>
          <a:noFill/>
          <a:ln w="9525">
            <a:noFill/>
            <a:miter lim="800000"/>
            <a:headEnd/>
            <a:tailEnd/>
          </a:ln>
        </p:spPr>
      </p:pic>
      <p:sp>
        <p:nvSpPr>
          <p:cNvPr id="7" name="Прямоугольник 6"/>
          <p:cNvSpPr/>
          <p:nvPr/>
        </p:nvSpPr>
        <p:spPr>
          <a:xfrm>
            <a:off x="7308304" y="1844824"/>
            <a:ext cx="1565920" cy="1200329"/>
          </a:xfrm>
          <a:prstGeom prst="rect">
            <a:avLst/>
          </a:prstGeom>
        </p:spPr>
        <p:txBody>
          <a:bodyPr wrap="square">
            <a:spAutoFit/>
          </a:bodyPr>
          <a:lstStyle/>
          <a:p>
            <a:pPr algn="ctr"/>
            <a:r>
              <a:rPr lang="ru-RU" b="1" dirty="0" err="1" smtClean="0">
                <a:solidFill>
                  <a:schemeClr val="bg1"/>
                </a:solidFill>
              </a:rPr>
              <a:t>Афонов</a:t>
            </a:r>
            <a:r>
              <a:rPr lang="ru-RU" b="1" dirty="0" smtClean="0">
                <a:solidFill>
                  <a:schemeClr val="bg1"/>
                </a:solidFill>
              </a:rPr>
              <a:t> </a:t>
            </a:r>
          </a:p>
          <a:p>
            <a:pPr algn="ctr"/>
            <a:r>
              <a:rPr lang="ru-RU" b="1" dirty="0" smtClean="0">
                <a:solidFill>
                  <a:schemeClr val="bg1"/>
                </a:solidFill>
              </a:rPr>
              <a:t>Константин </a:t>
            </a:r>
          </a:p>
          <a:p>
            <a:pPr algn="ctr"/>
            <a:r>
              <a:rPr lang="ru-RU" b="1" dirty="0" smtClean="0">
                <a:solidFill>
                  <a:schemeClr val="bg1"/>
                </a:solidFill>
              </a:rPr>
              <a:t>Семенович</a:t>
            </a:r>
          </a:p>
          <a:p>
            <a:pPr algn="ctr"/>
            <a:r>
              <a:rPr lang="ru-RU" b="1" dirty="0" smtClean="0">
                <a:solidFill>
                  <a:schemeClr val="bg1"/>
                </a:solidFill>
              </a:rPr>
              <a:t>(1920-1943)</a:t>
            </a:r>
            <a:endParaRPr lang="ru-RU" b="1" dirty="0">
              <a:solidFill>
                <a:schemeClr val="bg1"/>
              </a:solidFill>
            </a:endParaRPr>
          </a:p>
        </p:txBody>
      </p:sp>
      <p:pic>
        <p:nvPicPr>
          <p:cNvPr id="54275" name="Picture 3" descr="C:\Users\Alina\Desktop\New folder\SAM_0017.JPG"/>
          <p:cNvPicPr>
            <a:picLocks noChangeAspect="1" noChangeArrowheads="1"/>
          </p:cNvPicPr>
          <p:nvPr/>
        </p:nvPicPr>
        <p:blipFill>
          <a:blip r:embed="rId5" cstate="print"/>
          <a:srcRect/>
          <a:stretch>
            <a:fillRect/>
          </a:stretch>
        </p:blipFill>
        <p:spPr bwMode="auto">
          <a:xfrm>
            <a:off x="-180528" y="116632"/>
            <a:ext cx="2808312" cy="2188831"/>
          </a:xfrm>
          <a:prstGeom prst="rect">
            <a:avLst/>
          </a:prstGeom>
          <a:noFill/>
        </p:spPr>
      </p:pic>
      <p:sp>
        <p:nvSpPr>
          <p:cNvPr id="12" name="TextBox 11"/>
          <p:cNvSpPr txBox="1"/>
          <p:nvPr/>
        </p:nvSpPr>
        <p:spPr>
          <a:xfrm>
            <a:off x="4139952" y="3140968"/>
            <a:ext cx="4536504" cy="3539430"/>
          </a:xfrm>
          <a:prstGeom prst="rect">
            <a:avLst/>
          </a:prstGeom>
          <a:noFill/>
        </p:spPr>
        <p:txBody>
          <a:bodyPr wrap="square" rtlCol="0">
            <a:spAutoFit/>
          </a:bodyPr>
          <a:lstStyle/>
          <a:p>
            <a:pPr algn="just"/>
            <a:r>
              <a:rPr lang="ru-RU" sz="1600" b="1" dirty="0" smtClean="0">
                <a:solidFill>
                  <a:schemeClr val="bg1"/>
                </a:solidFill>
              </a:rPr>
              <a:t>     Братья </a:t>
            </a:r>
            <a:r>
              <a:rPr lang="ru-RU" sz="1600" b="1" dirty="0" err="1" smtClean="0">
                <a:solidFill>
                  <a:schemeClr val="bg1"/>
                </a:solidFill>
              </a:rPr>
              <a:t>Афоновы</a:t>
            </a:r>
            <a:r>
              <a:rPr lang="ru-RU" sz="1600" b="1" dirty="0" smtClean="0">
                <a:solidFill>
                  <a:schemeClr val="bg1"/>
                </a:solidFill>
              </a:rPr>
              <a:t> родились в городе Таганроге. В конце 1941 года Василий Ильич </a:t>
            </a:r>
            <a:r>
              <a:rPr lang="ru-RU" sz="1600" b="1" dirty="0" err="1" smtClean="0">
                <a:solidFill>
                  <a:schemeClr val="bg1"/>
                </a:solidFill>
              </a:rPr>
              <a:t>Афонов</a:t>
            </a:r>
            <a:r>
              <a:rPr lang="ru-RU" sz="1600" b="1" dirty="0" smtClean="0">
                <a:solidFill>
                  <a:schemeClr val="bg1"/>
                </a:solidFill>
              </a:rPr>
              <a:t> создал подпольную группу, в которую вошли его три двоюродных брата, Александр, Константин и Андрей. Таганрогские партизаны совершали различные диверсии против фашистов. В мае 1943 года немцы схватили подпольщиков. После долгих пыток братьев казнили. В борьбе с оккупантами принимали участие и другие члены семьи </a:t>
            </a:r>
            <a:r>
              <a:rPr lang="ru-RU" sz="1600" b="1" dirty="0" err="1" smtClean="0">
                <a:solidFill>
                  <a:schemeClr val="bg1"/>
                </a:solidFill>
              </a:rPr>
              <a:t>Афоновых</a:t>
            </a:r>
            <a:r>
              <a:rPr lang="ru-RU" sz="1600" b="1" dirty="0" smtClean="0">
                <a:solidFill>
                  <a:schemeClr val="bg1"/>
                </a:solidFill>
              </a:rPr>
              <a:t>. Мать Константина </a:t>
            </a:r>
            <a:r>
              <a:rPr lang="ru-RU" sz="1600" b="1" dirty="0" err="1" smtClean="0">
                <a:solidFill>
                  <a:schemeClr val="bg1"/>
                </a:solidFill>
              </a:rPr>
              <a:t>Афонова</a:t>
            </a:r>
            <a:r>
              <a:rPr lang="ru-RU" sz="1600" b="1" dirty="0" smtClean="0">
                <a:solidFill>
                  <a:schemeClr val="bg1"/>
                </a:solidFill>
              </a:rPr>
              <a:t> была расстреляна, остальным удалось спастись. </a:t>
            </a:r>
            <a:endParaRPr lang="ru-RU" sz="1600" b="1" dirty="0">
              <a:solidFill>
                <a:schemeClr val="bg1"/>
              </a:solidFill>
            </a:endParaRPr>
          </a:p>
        </p:txBody>
      </p:sp>
      <p:sp>
        <p:nvSpPr>
          <p:cNvPr id="15" name="Стрелка углом вверх 14">
            <a:hlinkClick r:id="rId6"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278" name="Picture 6" descr="C:\Users\Alina\Desktop\New folder\SAM_0004.JPG"/>
          <p:cNvPicPr>
            <a:picLocks noChangeAspect="1" noChangeArrowheads="1"/>
          </p:cNvPicPr>
          <p:nvPr/>
        </p:nvPicPr>
        <p:blipFill>
          <a:blip r:embed="rId7" cstate="print"/>
          <a:srcRect/>
          <a:stretch>
            <a:fillRect/>
          </a:stretch>
        </p:blipFill>
        <p:spPr bwMode="auto">
          <a:xfrm>
            <a:off x="0" y="3356992"/>
            <a:ext cx="3707904" cy="27809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4275"/>
                                        </p:tgtEl>
                                        <p:attrNameLst>
                                          <p:attrName>style.visibility</p:attrName>
                                        </p:attrNameLst>
                                      </p:cBhvr>
                                      <p:to>
                                        <p:strVal val="visible"/>
                                      </p:to>
                                    </p:set>
                                    <p:anim calcmode="lin" valueType="num">
                                      <p:cBhvr additive="base">
                                        <p:cTn id="27" dur="500" fill="hold"/>
                                        <p:tgtEl>
                                          <p:spTgt spid="54275"/>
                                        </p:tgtEl>
                                        <p:attrNameLst>
                                          <p:attrName>ppt_x</p:attrName>
                                        </p:attrNameLst>
                                      </p:cBhvr>
                                      <p:tavLst>
                                        <p:tav tm="0">
                                          <p:val>
                                            <p:strVal val="#ppt_x"/>
                                          </p:val>
                                        </p:tav>
                                        <p:tav tm="100000">
                                          <p:val>
                                            <p:strVal val="#ppt_x"/>
                                          </p:val>
                                        </p:tav>
                                      </p:tavLst>
                                    </p:anim>
                                    <p:anim calcmode="lin" valueType="num">
                                      <p:cBhvr additive="base">
                                        <p:cTn id="28" dur="500" fill="hold"/>
                                        <p:tgtEl>
                                          <p:spTgt spid="5427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4278"/>
                                        </p:tgtEl>
                                        <p:attrNameLst>
                                          <p:attrName>style.visibility</p:attrName>
                                        </p:attrNameLst>
                                      </p:cBhvr>
                                      <p:to>
                                        <p:strVal val="visible"/>
                                      </p:to>
                                    </p:set>
                                    <p:anim calcmode="lin" valueType="num">
                                      <p:cBhvr additive="base">
                                        <p:cTn id="32" dur="500" fill="hold"/>
                                        <p:tgtEl>
                                          <p:spTgt spid="54278"/>
                                        </p:tgtEl>
                                        <p:attrNameLst>
                                          <p:attrName>ppt_x</p:attrName>
                                        </p:attrNameLst>
                                      </p:cBhvr>
                                      <p:tavLst>
                                        <p:tav tm="0">
                                          <p:val>
                                            <p:strVal val="#ppt_x"/>
                                          </p:val>
                                        </p:tav>
                                        <p:tav tm="100000">
                                          <p:val>
                                            <p:strVal val="#ppt_x"/>
                                          </p:val>
                                        </p:tav>
                                      </p:tavLst>
                                    </p:anim>
                                    <p:anim calcmode="lin" valueType="num">
                                      <p:cBhvr additive="base">
                                        <p:cTn id="33" dur="500" fill="hold"/>
                                        <p:tgtEl>
                                          <p:spTgt spid="5427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58370" name="Picture 2"/>
          <p:cNvPicPr>
            <a:picLocks noChangeAspect="1" noChangeArrowheads="1"/>
          </p:cNvPicPr>
          <p:nvPr/>
        </p:nvPicPr>
        <p:blipFill>
          <a:blip r:embed="rId2" cstate="print">
            <a:lum bright="20000"/>
          </a:blip>
          <a:srcRect/>
          <a:stretch>
            <a:fillRect/>
          </a:stretch>
        </p:blipFill>
        <p:spPr bwMode="auto">
          <a:xfrm>
            <a:off x="0" y="-27067"/>
            <a:ext cx="9106613" cy="6885067"/>
          </a:xfrm>
          <a:prstGeom prst="rect">
            <a:avLst/>
          </a:prstGeom>
          <a:noFill/>
          <a:ln w="9525">
            <a:noFill/>
            <a:miter lim="800000"/>
            <a:headEnd/>
            <a:tailEnd/>
          </a:ln>
        </p:spPr>
      </p:pic>
      <p:pic>
        <p:nvPicPr>
          <p:cNvPr id="5" name="Picture 6" descr="http://andreygoncharov.users.photofile.ru/photo/andreygoncharov/150310068/large/159763096.jpg"/>
          <p:cNvPicPr>
            <a:picLocks noChangeAspect="1" noChangeArrowheads="1"/>
          </p:cNvPicPr>
          <p:nvPr/>
        </p:nvPicPr>
        <p:blipFill>
          <a:blip r:embed="rId3" cstate="print"/>
          <a:srcRect/>
          <a:stretch>
            <a:fillRect/>
          </a:stretch>
        </p:blipFill>
        <p:spPr bwMode="auto">
          <a:xfrm>
            <a:off x="7308304" y="188640"/>
            <a:ext cx="1368152" cy="1881638"/>
          </a:xfrm>
          <a:prstGeom prst="rect">
            <a:avLst/>
          </a:prstGeom>
          <a:noFill/>
        </p:spPr>
      </p:pic>
      <p:sp>
        <p:nvSpPr>
          <p:cNvPr id="6" name="Прямоугольник 5"/>
          <p:cNvSpPr/>
          <p:nvPr/>
        </p:nvSpPr>
        <p:spPr>
          <a:xfrm>
            <a:off x="5724128" y="2204864"/>
            <a:ext cx="4572000" cy="1200329"/>
          </a:xfrm>
          <a:prstGeom prst="rect">
            <a:avLst/>
          </a:prstGeom>
        </p:spPr>
        <p:txBody>
          <a:bodyPr>
            <a:spAutoFit/>
          </a:bodyPr>
          <a:lstStyle/>
          <a:p>
            <a:pPr algn="ctr"/>
            <a:r>
              <a:rPr lang="ru-RU" b="1" dirty="0" smtClean="0">
                <a:solidFill>
                  <a:schemeClr val="bg1"/>
                </a:solidFill>
              </a:rPr>
              <a:t>Космодемьянская</a:t>
            </a:r>
          </a:p>
          <a:p>
            <a:pPr algn="ctr"/>
            <a:r>
              <a:rPr lang="ru-RU" b="1" dirty="0" smtClean="0">
                <a:solidFill>
                  <a:schemeClr val="bg1"/>
                </a:solidFill>
              </a:rPr>
              <a:t>Зоя</a:t>
            </a:r>
          </a:p>
          <a:p>
            <a:pPr algn="ctr"/>
            <a:r>
              <a:rPr lang="ru-RU" b="1" dirty="0" smtClean="0">
                <a:solidFill>
                  <a:schemeClr val="bg1"/>
                </a:solidFill>
              </a:rPr>
              <a:t>Анатольевна</a:t>
            </a:r>
          </a:p>
          <a:p>
            <a:pPr algn="ctr"/>
            <a:r>
              <a:rPr lang="ru-RU" b="1" dirty="0" smtClean="0">
                <a:solidFill>
                  <a:schemeClr val="bg1"/>
                </a:solidFill>
              </a:rPr>
              <a:t>(1923-1941)</a:t>
            </a:r>
            <a:endParaRPr lang="ru-RU" b="1" dirty="0">
              <a:solidFill>
                <a:schemeClr val="bg1"/>
              </a:solidFill>
            </a:endParaRPr>
          </a:p>
        </p:txBody>
      </p:sp>
      <p:pic>
        <p:nvPicPr>
          <p:cNvPr id="58371" name="Picture 3" descr="C:\Users\Alina\Desktop\New folder\SAM_0029.JPG"/>
          <p:cNvPicPr>
            <a:picLocks noChangeAspect="1" noChangeArrowheads="1"/>
          </p:cNvPicPr>
          <p:nvPr/>
        </p:nvPicPr>
        <p:blipFill>
          <a:blip r:embed="rId4" cstate="print"/>
          <a:srcRect/>
          <a:stretch>
            <a:fillRect/>
          </a:stretch>
        </p:blipFill>
        <p:spPr bwMode="auto">
          <a:xfrm>
            <a:off x="251520" y="4131078"/>
            <a:ext cx="2808312" cy="2106234"/>
          </a:xfrm>
          <a:prstGeom prst="rect">
            <a:avLst/>
          </a:prstGeom>
          <a:noFill/>
        </p:spPr>
      </p:pic>
      <p:pic>
        <p:nvPicPr>
          <p:cNvPr id="58373" name="Picture 5" descr="http://tf1.mosfont.ru/photo/04/26/66/426666.jpg"/>
          <p:cNvPicPr>
            <a:picLocks noChangeAspect="1" noChangeArrowheads="1"/>
          </p:cNvPicPr>
          <p:nvPr/>
        </p:nvPicPr>
        <p:blipFill>
          <a:blip r:embed="rId5" cstate="print"/>
          <a:srcRect/>
          <a:stretch>
            <a:fillRect/>
          </a:stretch>
        </p:blipFill>
        <p:spPr bwMode="auto">
          <a:xfrm>
            <a:off x="3131840" y="3813043"/>
            <a:ext cx="3528392" cy="2352261"/>
          </a:xfrm>
          <a:prstGeom prst="rect">
            <a:avLst/>
          </a:prstGeom>
          <a:noFill/>
        </p:spPr>
      </p:pic>
      <p:sp>
        <p:nvSpPr>
          <p:cNvPr id="9" name="Стрелка углом вверх 8">
            <a:hlinkClick r:id="rId6"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23528" y="404664"/>
            <a:ext cx="6480720" cy="2862322"/>
          </a:xfrm>
          <a:prstGeom prst="rect">
            <a:avLst/>
          </a:prstGeom>
          <a:noFill/>
        </p:spPr>
        <p:txBody>
          <a:bodyPr wrap="square" rtlCol="0">
            <a:spAutoFit/>
          </a:bodyPr>
          <a:lstStyle/>
          <a:p>
            <a:pPr algn="just"/>
            <a:r>
              <a:rPr lang="ru-RU" b="1" dirty="0" smtClean="0">
                <a:solidFill>
                  <a:schemeClr val="bg1"/>
                </a:solidFill>
              </a:rPr>
              <a:t>       Родилась в с. Осиновые Гаи Тамбовской области. В октябре 1941, будучи школьницей, Зоя добровольно ушла в партизанский отряд. В ноябре во время выполнения боевого задания была схвачена фашистами в деревне Петрищево. Несмотря на страшные пытки, не выдала товарищей и 29 ноября была казнена. Герою Советского Союза Зое Космодемьянской посвятили свои произведения писатели, художники, скульпторы. Её именем названы улицы во многих городах. </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371"/>
                                        </p:tgtEl>
                                        <p:attrNameLst>
                                          <p:attrName>style.visibility</p:attrName>
                                        </p:attrNameLst>
                                      </p:cBhvr>
                                      <p:to>
                                        <p:strVal val="visible"/>
                                      </p:to>
                                    </p:set>
                                    <p:anim calcmode="lin" valueType="num">
                                      <p:cBhvr additive="base">
                                        <p:cTn id="17" dur="500" fill="hold"/>
                                        <p:tgtEl>
                                          <p:spTgt spid="58371"/>
                                        </p:tgtEl>
                                        <p:attrNameLst>
                                          <p:attrName>ppt_x</p:attrName>
                                        </p:attrNameLst>
                                      </p:cBhvr>
                                      <p:tavLst>
                                        <p:tav tm="0">
                                          <p:val>
                                            <p:strVal val="#ppt_x"/>
                                          </p:val>
                                        </p:tav>
                                        <p:tav tm="100000">
                                          <p:val>
                                            <p:strVal val="#ppt_x"/>
                                          </p:val>
                                        </p:tav>
                                      </p:tavLst>
                                    </p:anim>
                                    <p:anim calcmode="lin" valueType="num">
                                      <p:cBhvr additive="base">
                                        <p:cTn id="18" dur="500" fill="hold"/>
                                        <p:tgtEl>
                                          <p:spTgt spid="5837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8373"/>
                                        </p:tgtEl>
                                        <p:attrNameLst>
                                          <p:attrName>style.visibility</p:attrName>
                                        </p:attrNameLst>
                                      </p:cBhvr>
                                      <p:to>
                                        <p:strVal val="visible"/>
                                      </p:to>
                                    </p:set>
                                    <p:anim calcmode="lin" valueType="num">
                                      <p:cBhvr additive="base">
                                        <p:cTn id="22" dur="500" fill="hold"/>
                                        <p:tgtEl>
                                          <p:spTgt spid="58373"/>
                                        </p:tgtEl>
                                        <p:attrNameLst>
                                          <p:attrName>ppt_x</p:attrName>
                                        </p:attrNameLst>
                                      </p:cBhvr>
                                      <p:tavLst>
                                        <p:tav tm="0">
                                          <p:val>
                                            <p:strVal val="#ppt_x"/>
                                          </p:val>
                                        </p:tav>
                                        <p:tav tm="100000">
                                          <p:val>
                                            <p:strVal val="#ppt_x"/>
                                          </p:val>
                                        </p:tav>
                                      </p:tavLst>
                                    </p:anim>
                                    <p:anim calcmode="lin" valueType="num">
                                      <p:cBhvr additive="base">
                                        <p:cTn id="23" dur="500" fill="hold"/>
                                        <p:tgtEl>
                                          <p:spTgt spid="5837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lum bright="20000"/>
          </a:blip>
          <a:srcRect l="5901" t="9370"/>
          <a:stretch>
            <a:fillRect/>
          </a:stretch>
        </p:blipFill>
        <p:spPr bwMode="auto">
          <a:xfrm>
            <a:off x="-312832" y="0"/>
            <a:ext cx="9456832" cy="6886267"/>
          </a:xfrm>
          <a:prstGeom prst="rect">
            <a:avLst/>
          </a:prstGeom>
          <a:noFill/>
          <a:ln w="9525">
            <a:noFill/>
            <a:miter lim="800000"/>
            <a:headEnd/>
            <a:tailEnd/>
          </a:ln>
        </p:spPr>
      </p:pic>
      <p:sp>
        <p:nvSpPr>
          <p:cNvPr id="3" name="Заголовок 2"/>
          <p:cNvSpPr>
            <a:spLocks noGrp="1"/>
          </p:cNvSpPr>
          <p:nvPr>
            <p:ph type="title"/>
          </p:nvPr>
        </p:nvSpPr>
        <p:spPr/>
        <p:txBody>
          <a:bodyPr/>
          <a:lstStyle/>
          <a:p>
            <a:endParaRPr lang="ru-RU"/>
          </a:p>
        </p:txBody>
      </p:sp>
      <p:pic>
        <p:nvPicPr>
          <p:cNvPr id="4" name="Picture 9"/>
          <p:cNvPicPr>
            <a:picLocks noGrp="1" noChangeAspect="1" noChangeArrowheads="1"/>
          </p:cNvPicPr>
          <p:nvPr>
            <p:ph idx="1"/>
          </p:nvPr>
        </p:nvPicPr>
        <p:blipFill>
          <a:blip r:embed="rId3" cstate="print"/>
          <a:srcRect/>
          <a:stretch>
            <a:fillRect/>
          </a:stretch>
        </p:blipFill>
        <p:spPr bwMode="auto">
          <a:xfrm>
            <a:off x="7452320" y="332656"/>
            <a:ext cx="1338414" cy="1945272"/>
          </a:xfrm>
          <a:prstGeom prst="rect">
            <a:avLst/>
          </a:prstGeom>
          <a:noFill/>
          <a:ln w="9525">
            <a:noFill/>
            <a:miter lim="800000"/>
            <a:headEnd/>
            <a:tailEnd/>
          </a:ln>
        </p:spPr>
      </p:pic>
      <p:sp>
        <p:nvSpPr>
          <p:cNvPr id="5" name="Прямоугольник 4"/>
          <p:cNvSpPr/>
          <p:nvPr/>
        </p:nvSpPr>
        <p:spPr>
          <a:xfrm>
            <a:off x="7164288" y="2276872"/>
            <a:ext cx="1979712" cy="1200329"/>
          </a:xfrm>
          <a:prstGeom prst="rect">
            <a:avLst/>
          </a:prstGeom>
        </p:spPr>
        <p:txBody>
          <a:bodyPr wrap="square">
            <a:spAutoFit/>
          </a:bodyPr>
          <a:lstStyle/>
          <a:p>
            <a:pPr algn="ctr"/>
            <a:r>
              <a:rPr lang="ru-RU" b="1" dirty="0" smtClean="0">
                <a:solidFill>
                  <a:schemeClr val="bg1"/>
                </a:solidFill>
              </a:rPr>
              <a:t>Плотников</a:t>
            </a:r>
          </a:p>
          <a:p>
            <a:pPr algn="ctr"/>
            <a:r>
              <a:rPr lang="ru-RU" b="1" dirty="0" smtClean="0">
                <a:solidFill>
                  <a:schemeClr val="bg1"/>
                </a:solidFill>
              </a:rPr>
              <a:t>Максим </a:t>
            </a:r>
          </a:p>
          <a:p>
            <a:pPr algn="ctr"/>
            <a:r>
              <a:rPr lang="ru-RU" b="1" dirty="0" smtClean="0">
                <a:solidFill>
                  <a:schemeClr val="bg1"/>
                </a:solidFill>
              </a:rPr>
              <a:t>Федорович</a:t>
            </a:r>
          </a:p>
          <a:p>
            <a:pPr algn="ctr"/>
            <a:r>
              <a:rPr lang="ru-RU" b="1" dirty="0" smtClean="0">
                <a:solidFill>
                  <a:schemeClr val="bg1"/>
                </a:solidFill>
              </a:rPr>
              <a:t>(1906-1943)</a:t>
            </a:r>
            <a:endParaRPr lang="ru-RU" b="1" dirty="0">
              <a:solidFill>
                <a:schemeClr val="bg1"/>
              </a:solidFill>
            </a:endParaRPr>
          </a:p>
        </p:txBody>
      </p:sp>
      <p:pic>
        <p:nvPicPr>
          <p:cNvPr id="55298" name="Picture 2" descr="http://f.mirkvartir.ru/526x526/75/75203789-b0ee-4a7e-b2f2-297c4ae68fb6.jpg"/>
          <p:cNvPicPr>
            <a:picLocks noChangeAspect="1" noChangeArrowheads="1"/>
          </p:cNvPicPr>
          <p:nvPr/>
        </p:nvPicPr>
        <p:blipFill>
          <a:blip r:embed="rId4" cstate="print"/>
          <a:srcRect/>
          <a:stretch>
            <a:fillRect/>
          </a:stretch>
        </p:blipFill>
        <p:spPr bwMode="auto">
          <a:xfrm>
            <a:off x="1187624" y="4745831"/>
            <a:ext cx="2112169" cy="2112169"/>
          </a:xfrm>
          <a:prstGeom prst="rect">
            <a:avLst/>
          </a:prstGeom>
          <a:noFill/>
        </p:spPr>
      </p:pic>
      <p:sp>
        <p:nvSpPr>
          <p:cNvPr id="9" name="TextBox 8"/>
          <p:cNvSpPr txBox="1"/>
          <p:nvPr/>
        </p:nvSpPr>
        <p:spPr>
          <a:xfrm>
            <a:off x="3563888" y="3645024"/>
            <a:ext cx="5184576" cy="2862322"/>
          </a:xfrm>
          <a:prstGeom prst="rect">
            <a:avLst/>
          </a:prstGeom>
          <a:noFill/>
        </p:spPr>
        <p:txBody>
          <a:bodyPr wrap="square" rtlCol="0">
            <a:spAutoFit/>
          </a:bodyPr>
          <a:lstStyle/>
          <a:p>
            <a:pPr algn="just"/>
            <a:r>
              <a:rPr lang="ru-RU" b="1" dirty="0" smtClean="0">
                <a:solidFill>
                  <a:schemeClr val="bg1"/>
                </a:solidFill>
              </a:rPr>
              <a:t>     Родился в селе Морской </a:t>
            </a:r>
            <a:r>
              <a:rPr lang="ru-RU" b="1" dirty="0" err="1" smtClean="0">
                <a:solidFill>
                  <a:schemeClr val="bg1"/>
                </a:solidFill>
              </a:rPr>
              <a:t>Чулек</a:t>
            </a:r>
            <a:r>
              <a:rPr lang="ru-RU" b="1" dirty="0" smtClean="0">
                <a:solidFill>
                  <a:schemeClr val="bg1"/>
                </a:solidFill>
              </a:rPr>
              <a:t> в семье рыбака. В дни оккупации принимал самое активное участие в подпольной борьбе против фашистов. Плотников был ответственным за сбор оружия для всей подпольной организации Таганрога. За его отчаянную храбрость и лютую ненависть к захватчикам, товарищи прозвали его «Неистовый Максим». 12 июня 1943 был расстрелян в Петрушиной Балке. </a:t>
            </a:r>
            <a:endParaRPr lang="ru-RU" b="1" dirty="0">
              <a:solidFill>
                <a:schemeClr val="bg1"/>
              </a:solidFill>
            </a:endParaRPr>
          </a:p>
        </p:txBody>
      </p:sp>
      <p:sp>
        <p:nvSpPr>
          <p:cNvPr id="10" name="Стрелка углом вверх 9">
            <a:hlinkClick r:id="rId5" action="ppaction://hlinksldjump"/>
          </p:cNvPr>
          <p:cNvSpPr/>
          <p:nvPr/>
        </p:nvSpPr>
        <p:spPr>
          <a:xfrm>
            <a:off x="8460432" y="6309320"/>
            <a:ext cx="504056"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5302" name="Picture 6" descr="http://img-fotki.yandex.ru/get/5629/88322823.0/0_7b04a_c059fddf_L"/>
          <p:cNvPicPr>
            <a:picLocks noChangeAspect="1" noChangeArrowheads="1"/>
          </p:cNvPicPr>
          <p:nvPr/>
        </p:nvPicPr>
        <p:blipFill>
          <a:blip r:embed="rId6" cstate="print"/>
          <a:srcRect/>
          <a:stretch>
            <a:fillRect/>
          </a:stretch>
        </p:blipFill>
        <p:spPr bwMode="auto">
          <a:xfrm>
            <a:off x="-180528" y="188640"/>
            <a:ext cx="5040560" cy="31305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5302"/>
                                        </p:tgtEl>
                                        <p:attrNameLst>
                                          <p:attrName>style.visibility</p:attrName>
                                        </p:attrNameLst>
                                      </p:cBhvr>
                                      <p:to>
                                        <p:strVal val="visible"/>
                                      </p:to>
                                    </p:set>
                                    <p:anim calcmode="lin" valueType="num">
                                      <p:cBhvr additive="base">
                                        <p:cTn id="17" dur="500" fill="hold"/>
                                        <p:tgtEl>
                                          <p:spTgt spid="55302"/>
                                        </p:tgtEl>
                                        <p:attrNameLst>
                                          <p:attrName>ppt_x</p:attrName>
                                        </p:attrNameLst>
                                      </p:cBhvr>
                                      <p:tavLst>
                                        <p:tav tm="0">
                                          <p:val>
                                            <p:strVal val="#ppt_x"/>
                                          </p:val>
                                        </p:tav>
                                        <p:tav tm="100000">
                                          <p:val>
                                            <p:strVal val="#ppt_x"/>
                                          </p:val>
                                        </p:tav>
                                      </p:tavLst>
                                    </p:anim>
                                    <p:anim calcmode="lin" valueType="num">
                                      <p:cBhvr additive="base">
                                        <p:cTn id="18" dur="500" fill="hold"/>
                                        <p:tgtEl>
                                          <p:spTgt spid="5530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5298"/>
                                        </p:tgtEl>
                                        <p:attrNameLst>
                                          <p:attrName>style.visibility</p:attrName>
                                        </p:attrNameLst>
                                      </p:cBhvr>
                                      <p:to>
                                        <p:strVal val="visible"/>
                                      </p:to>
                                    </p:set>
                                    <p:anim calcmode="lin" valueType="num">
                                      <p:cBhvr additive="base">
                                        <p:cTn id="22" dur="500" fill="hold"/>
                                        <p:tgtEl>
                                          <p:spTgt spid="55298"/>
                                        </p:tgtEl>
                                        <p:attrNameLst>
                                          <p:attrName>ppt_x</p:attrName>
                                        </p:attrNameLst>
                                      </p:cBhvr>
                                      <p:tavLst>
                                        <p:tav tm="0">
                                          <p:val>
                                            <p:strVal val="#ppt_x"/>
                                          </p:val>
                                        </p:tav>
                                        <p:tav tm="100000">
                                          <p:val>
                                            <p:strVal val="#ppt_x"/>
                                          </p:val>
                                        </p:tav>
                                      </p:tavLst>
                                    </p:anim>
                                    <p:anim calcmode="lin" valueType="num">
                                      <p:cBhvr additive="base">
                                        <p:cTn id="23" dur="500" fill="hold"/>
                                        <p:tgtEl>
                                          <p:spTgt spid="5529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p:txBody>
          <a:bodyPr/>
          <a:lstStyle/>
          <a:p>
            <a:endParaRPr lang="ru-RU"/>
          </a:p>
        </p:txBody>
      </p:sp>
      <p:pic>
        <p:nvPicPr>
          <p:cNvPr id="59394" name="Picture 2"/>
          <p:cNvPicPr>
            <a:picLocks noChangeAspect="1" noChangeArrowheads="1"/>
          </p:cNvPicPr>
          <p:nvPr/>
        </p:nvPicPr>
        <p:blipFill>
          <a:blip r:embed="rId2" cstate="print">
            <a:lum bright="20000"/>
          </a:blip>
          <a:srcRect/>
          <a:stretch>
            <a:fillRect/>
          </a:stretch>
        </p:blipFill>
        <p:spPr bwMode="auto">
          <a:xfrm>
            <a:off x="0" y="0"/>
            <a:ext cx="9144000" cy="6885067"/>
          </a:xfrm>
          <a:prstGeom prst="rect">
            <a:avLst/>
          </a:prstGeom>
          <a:noFill/>
          <a:ln w="9525">
            <a:noFill/>
            <a:miter lim="800000"/>
            <a:headEnd/>
            <a:tailEnd/>
          </a:ln>
        </p:spPr>
      </p:pic>
      <p:pic>
        <p:nvPicPr>
          <p:cNvPr id="6" name="Picture 8" descr="http://wreferat.baza-referat.ru/4_874172847-9099.wpic">
            <a:hlinkClick r:id="rId3" action="ppaction://hlinksldjump"/>
          </p:cNvPr>
          <p:cNvPicPr>
            <a:picLocks noChangeAspect="1" noChangeArrowheads="1"/>
          </p:cNvPicPr>
          <p:nvPr/>
        </p:nvPicPr>
        <p:blipFill>
          <a:blip r:embed="rId4" cstate="print"/>
          <a:srcRect/>
          <a:stretch>
            <a:fillRect/>
          </a:stretch>
        </p:blipFill>
        <p:spPr bwMode="auto">
          <a:xfrm>
            <a:off x="7452320" y="188640"/>
            <a:ext cx="1440160" cy="1872208"/>
          </a:xfrm>
          <a:prstGeom prst="rect">
            <a:avLst/>
          </a:prstGeom>
          <a:noFill/>
        </p:spPr>
      </p:pic>
      <p:sp>
        <p:nvSpPr>
          <p:cNvPr id="7" name="Прямоугольник 6"/>
          <p:cNvSpPr/>
          <p:nvPr/>
        </p:nvSpPr>
        <p:spPr>
          <a:xfrm>
            <a:off x="7146032" y="2132856"/>
            <a:ext cx="1997968" cy="1200329"/>
          </a:xfrm>
          <a:prstGeom prst="rect">
            <a:avLst/>
          </a:prstGeom>
        </p:spPr>
        <p:txBody>
          <a:bodyPr wrap="square">
            <a:spAutoFit/>
          </a:bodyPr>
          <a:lstStyle/>
          <a:p>
            <a:pPr algn="ctr"/>
            <a:r>
              <a:rPr lang="ru-RU" b="1" dirty="0" smtClean="0">
                <a:solidFill>
                  <a:schemeClr val="bg1"/>
                </a:solidFill>
              </a:rPr>
              <a:t>Морозов </a:t>
            </a:r>
          </a:p>
          <a:p>
            <a:pPr algn="ctr"/>
            <a:r>
              <a:rPr lang="ru-RU" b="1" dirty="0" smtClean="0">
                <a:solidFill>
                  <a:schemeClr val="bg1"/>
                </a:solidFill>
              </a:rPr>
              <a:t>Семён</a:t>
            </a:r>
          </a:p>
          <a:p>
            <a:pPr algn="ctr"/>
            <a:r>
              <a:rPr lang="ru-RU" b="1" dirty="0" smtClean="0">
                <a:solidFill>
                  <a:schemeClr val="bg1"/>
                </a:solidFill>
              </a:rPr>
              <a:t>Григорьевич</a:t>
            </a:r>
          </a:p>
          <a:p>
            <a:pPr algn="ctr"/>
            <a:r>
              <a:rPr lang="ru-RU" b="1" dirty="0" smtClean="0">
                <a:solidFill>
                  <a:schemeClr val="bg1"/>
                </a:solidFill>
              </a:rPr>
              <a:t>(1914-1943)</a:t>
            </a:r>
            <a:endParaRPr lang="ru-RU" b="1" dirty="0">
              <a:solidFill>
                <a:schemeClr val="bg1"/>
              </a:solidFill>
            </a:endParaRPr>
          </a:p>
        </p:txBody>
      </p:sp>
      <p:pic>
        <p:nvPicPr>
          <p:cNvPr id="59396" name="Picture 4" descr="http://taganrog.3goroda.ru/uploads/taganrog-gallery/image-251.jpg"/>
          <p:cNvPicPr>
            <a:picLocks noChangeAspect="1" noChangeArrowheads="1"/>
          </p:cNvPicPr>
          <p:nvPr/>
        </p:nvPicPr>
        <p:blipFill>
          <a:blip r:embed="rId5" cstate="print"/>
          <a:srcRect/>
          <a:stretch>
            <a:fillRect/>
          </a:stretch>
        </p:blipFill>
        <p:spPr bwMode="auto">
          <a:xfrm>
            <a:off x="467544" y="332656"/>
            <a:ext cx="5796136" cy="2602466"/>
          </a:xfrm>
          <a:prstGeom prst="rect">
            <a:avLst/>
          </a:prstGeom>
          <a:noFill/>
        </p:spPr>
      </p:pic>
      <p:pic>
        <p:nvPicPr>
          <p:cNvPr id="59398" name="Picture 6" descr="http://tf1.mosfont.ru/photo/03/36/06/336061.jpg"/>
          <p:cNvPicPr>
            <a:picLocks noChangeAspect="1" noChangeArrowheads="1"/>
          </p:cNvPicPr>
          <p:nvPr/>
        </p:nvPicPr>
        <p:blipFill>
          <a:blip r:embed="rId6" cstate="print"/>
          <a:srcRect/>
          <a:stretch>
            <a:fillRect/>
          </a:stretch>
        </p:blipFill>
        <p:spPr bwMode="auto">
          <a:xfrm>
            <a:off x="467544" y="3501008"/>
            <a:ext cx="4612942" cy="3031748"/>
          </a:xfrm>
          <a:prstGeom prst="rect">
            <a:avLst/>
          </a:prstGeom>
          <a:noFill/>
        </p:spPr>
      </p:pic>
      <p:sp>
        <p:nvSpPr>
          <p:cNvPr id="10" name="TextBox 9"/>
          <p:cNvSpPr txBox="1"/>
          <p:nvPr/>
        </p:nvSpPr>
        <p:spPr>
          <a:xfrm>
            <a:off x="5292080" y="3429000"/>
            <a:ext cx="3600400" cy="3693319"/>
          </a:xfrm>
          <a:prstGeom prst="rect">
            <a:avLst/>
          </a:prstGeom>
          <a:noFill/>
        </p:spPr>
        <p:txBody>
          <a:bodyPr wrap="square" rtlCol="0">
            <a:spAutoFit/>
          </a:bodyPr>
          <a:lstStyle/>
          <a:p>
            <a:pPr algn="just"/>
            <a:r>
              <a:rPr lang="ru-RU" b="1" dirty="0" smtClean="0">
                <a:solidFill>
                  <a:schemeClr val="bg1"/>
                </a:solidFill>
              </a:rPr>
              <a:t>      Родился в Таганроге в семье железнодорожника.  Уже в школьные годы проявлял интерес к общественной работе. </a:t>
            </a:r>
          </a:p>
          <a:p>
            <a:pPr algn="just"/>
            <a:r>
              <a:rPr lang="ru-RU" b="1" dirty="0" smtClean="0">
                <a:solidFill>
                  <a:schemeClr val="bg1"/>
                </a:solidFill>
              </a:rPr>
              <a:t>     Когда немецкие войска подошли к Таганрогу, Морозов вместе  с другими руководящими работниками занимался организацией эвакуации людей, ценностей, архивов. </a:t>
            </a:r>
          </a:p>
          <a:p>
            <a:r>
              <a:rPr lang="ru-RU" b="1" dirty="0" smtClean="0">
                <a:solidFill>
                  <a:schemeClr val="bg1"/>
                </a:solidFill>
              </a:rPr>
              <a:t>      </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9396"/>
                                        </p:tgtEl>
                                        <p:attrNameLst>
                                          <p:attrName>style.visibility</p:attrName>
                                        </p:attrNameLst>
                                      </p:cBhvr>
                                      <p:to>
                                        <p:strVal val="visible"/>
                                      </p:to>
                                    </p:set>
                                    <p:anim calcmode="lin" valueType="num">
                                      <p:cBhvr additive="base">
                                        <p:cTn id="17" dur="500" fill="hold"/>
                                        <p:tgtEl>
                                          <p:spTgt spid="59396"/>
                                        </p:tgtEl>
                                        <p:attrNameLst>
                                          <p:attrName>ppt_x</p:attrName>
                                        </p:attrNameLst>
                                      </p:cBhvr>
                                      <p:tavLst>
                                        <p:tav tm="0">
                                          <p:val>
                                            <p:strVal val="#ppt_x"/>
                                          </p:val>
                                        </p:tav>
                                        <p:tav tm="100000">
                                          <p:val>
                                            <p:strVal val="#ppt_x"/>
                                          </p:val>
                                        </p:tav>
                                      </p:tavLst>
                                    </p:anim>
                                    <p:anim calcmode="lin" valueType="num">
                                      <p:cBhvr additive="base">
                                        <p:cTn id="18" dur="500" fill="hold"/>
                                        <p:tgtEl>
                                          <p:spTgt spid="5939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9398"/>
                                        </p:tgtEl>
                                        <p:attrNameLst>
                                          <p:attrName>style.visibility</p:attrName>
                                        </p:attrNameLst>
                                      </p:cBhvr>
                                      <p:to>
                                        <p:strVal val="visible"/>
                                      </p:to>
                                    </p:set>
                                    <p:anim calcmode="lin" valueType="num">
                                      <p:cBhvr additive="base">
                                        <p:cTn id="22" dur="500" fill="hold"/>
                                        <p:tgtEl>
                                          <p:spTgt spid="59398"/>
                                        </p:tgtEl>
                                        <p:attrNameLst>
                                          <p:attrName>ppt_x</p:attrName>
                                        </p:attrNameLst>
                                      </p:cBhvr>
                                      <p:tavLst>
                                        <p:tav tm="0">
                                          <p:val>
                                            <p:strVal val="#ppt_x"/>
                                          </p:val>
                                        </p:tav>
                                        <p:tav tm="100000">
                                          <p:val>
                                            <p:strVal val="#ppt_x"/>
                                          </p:val>
                                        </p:tav>
                                      </p:tavLst>
                                    </p:anim>
                                    <p:anim calcmode="lin" valueType="num">
                                      <p:cBhvr additive="base">
                                        <p:cTn id="23" dur="500" fill="hold"/>
                                        <p:tgtEl>
                                          <p:spTgt spid="5939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574</TotalTime>
  <Words>1105</Words>
  <Application>Microsoft Office PowerPoint</Application>
  <PresentationFormat>Экран (4:3)</PresentationFormat>
  <Paragraphs>116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Яркая</vt:lpstr>
      <vt:lpstr>«Улицы Таганрога,  названные в честь героев Великой Отечественной  войны.» </vt:lpstr>
      <vt:lpstr>Слайд 2</vt:lpstr>
      <vt:lpstr>Их именами названы улицы</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Alina</dc:creator>
  <cp:lastModifiedBy>Владислав Попов</cp:lastModifiedBy>
  <cp:revision>63</cp:revision>
  <dcterms:created xsi:type="dcterms:W3CDTF">2013-08-18T06:28:39Z</dcterms:created>
  <dcterms:modified xsi:type="dcterms:W3CDTF">2020-04-26T14:35:21Z</dcterms:modified>
</cp:coreProperties>
</file>